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tags/tag5.xml" ContentType="application/vnd.openxmlformats-officedocument.presentationml.tags+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256" r:id="rId2"/>
    <p:sldId id="257" r:id="rId3"/>
    <p:sldId id="260"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262" r:id="rId33"/>
    <p:sldId id="261"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D4A70"/>
    <a:srgbClr val="EDD6A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5" autoAdjust="0"/>
    <p:restoredTop sz="94660"/>
  </p:normalViewPr>
  <p:slideViewPr>
    <p:cSldViewPr snapToGrid="0">
      <p:cViewPr varScale="1">
        <p:scale>
          <a:sx n="108" d="100"/>
          <a:sy n="108" d="100"/>
        </p:scale>
        <p:origin x="-672" y="-90"/>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01E12-B7CF-44FE-B476-9BA5AA567A94}" type="datetimeFigureOut">
              <a:rPr lang="zh-CN" altLang="en-US" smtClean="0"/>
              <a:pPr/>
              <a:t>2019-01-09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8B268E-D0F6-469C-A153-D7445B01637E}" type="slidenum">
              <a:rPr lang="zh-CN" altLang="en-US" smtClean="0"/>
              <a:pPr/>
              <a:t>‹#›</a:t>
            </a:fld>
            <a:endParaRPr lang="zh-CN" altLang="en-US"/>
          </a:p>
        </p:txBody>
      </p:sp>
    </p:spTree>
    <p:extLst>
      <p:ext uri="{BB962C8B-B14F-4D97-AF65-F5344CB8AC3E}">
        <p14:creationId xmlns:p14="http://schemas.microsoft.com/office/powerpoint/2010/main" xmlns="" val="1908065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solidFill>
                  <a:prstClr val="black"/>
                </a:solidFill>
                <a:latin typeface="Calibri"/>
                <a:ea typeface="宋体"/>
              </a:rPr>
              <a:pPr/>
              <a:t>4</a:t>
            </a:fld>
            <a:endParaRPr lang="zh-CN" altLang="en-US">
              <a:solidFill>
                <a:prstClr val="black"/>
              </a:solidFill>
              <a:latin typeface="Calibri"/>
              <a:ea typeface="宋体"/>
            </a:endParaRPr>
          </a:p>
        </p:txBody>
      </p:sp>
    </p:spTree>
    <p:extLst>
      <p:ext uri="{BB962C8B-B14F-4D97-AF65-F5344CB8AC3E}">
        <p14:creationId xmlns:p14="http://schemas.microsoft.com/office/powerpoint/2010/main" xmlns="" val="2795225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32344E57-26E6-4D81-B10F-6F643599ECC8}" type="slidenum">
              <a:rPr lang="zh-CN" altLang="en-US" smtClean="0"/>
              <a:pPr eaLnBrk="1" hangingPunct="1"/>
              <a:t>14</a:t>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C89FC15B-8DF9-4AB3-ABCB-4E652EA6D7D2}" type="slidenum">
              <a:rPr lang="zh-CN" altLang="en-US" smtClean="0"/>
              <a:pPr eaLnBrk="1" hangingPunct="1"/>
              <a:t>15</a:t>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0A1328C1-54FB-4F99-B484-2A0FCA966BAA}" type="slidenum">
              <a:rPr lang="zh-CN" altLang="en-US" smtClean="0"/>
              <a:pPr eaLnBrk="1" hangingPunct="1"/>
              <a:t>16</a:t>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384676B9-48FB-42BC-9552-F373F1033B09}" type="slidenum">
              <a:rPr lang="zh-CN" altLang="en-US" smtClean="0"/>
              <a:pPr eaLnBrk="1" hangingPunct="1"/>
              <a:t>17</a:t>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42ECCDC7-CBF5-4506-8F3F-3132B23A6A60}" type="slidenum">
              <a:rPr lang="zh-CN" altLang="en-US" smtClean="0"/>
              <a:pPr eaLnBrk="1" hangingPunct="1"/>
              <a:t>18</a:t>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325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5325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0AC4607D-9BE9-4683-A3D5-79359D4971E6}" type="slidenum">
              <a:rPr lang="zh-CN" altLang="en-US" smtClean="0"/>
              <a:pPr eaLnBrk="1" hangingPunct="1"/>
              <a:t>20</a:t>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DB443305-50F5-4A32-82AF-E1151DF53B52}" type="slidenum">
              <a:rPr lang="zh-CN" altLang="en-US" smtClean="0"/>
              <a:pPr eaLnBrk="1" hangingPunct="1"/>
              <a:t>21</a:t>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CCF81C53-F280-40A4-B6CC-302CF5E5E1EA}" type="slidenum">
              <a:rPr lang="zh-CN" altLang="en-US" smtClean="0"/>
              <a:pPr eaLnBrk="1" hangingPunct="1"/>
              <a:t>22</a:t>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98A4001B-1908-461E-98C4-BE5AF4DCBB2E}" type="slidenum">
              <a:rPr lang="zh-CN" altLang="en-US" smtClean="0"/>
              <a:pPr eaLnBrk="1" hangingPunct="1"/>
              <a:t>23</a:t>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478330B3-DCB2-46CD-BF61-A6536B51FA9B}" type="slidenum">
              <a:rPr lang="zh-CN" altLang="en-US" smtClean="0"/>
              <a:pPr eaLnBrk="1" hangingPunct="1"/>
              <a:t>24</a:t>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0940A4C6-EAA0-419D-9C58-843EF975E963}" type="slidenum">
              <a:rPr lang="zh-CN" altLang="en-US" smtClean="0"/>
              <a:pPr eaLnBrk="1" hangingPunct="1"/>
              <a:t>6</a:t>
            </a:fld>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303DF20E-C5F8-454D-9819-022EF319C936}" type="slidenum">
              <a:rPr lang="zh-CN" altLang="en-US" smtClean="0"/>
              <a:pPr eaLnBrk="1" hangingPunct="1"/>
              <a:t>25</a:t>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C127C161-257F-44DD-A73A-761C8106C348}" type="slidenum">
              <a:rPr lang="zh-CN" altLang="en-US" smtClean="0"/>
              <a:pPr eaLnBrk="1" hangingPunct="1"/>
              <a:t>26</a:t>
            </a:fld>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041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6042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04EE9786-F48B-467F-AAA8-7F0B726CEEFF}" type="slidenum">
              <a:rPr lang="zh-CN" altLang="en-US" smtClean="0"/>
              <a:pPr eaLnBrk="1" hangingPunct="1"/>
              <a:t>28</a:t>
            </a:fld>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8B52E8B8-3B0D-43F3-9AD5-AF40ECE2F634}" type="slidenum">
              <a:rPr lang="zh-CN" altLang="en-US" smtClean="0"/>
              <a:pPr eaLnBrk="1" hangingPunct="1"/>
              <a:t>29</a:t>
            </a:fld>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街道办事处作为基层的政府派出机构，其财务管理的能力以及效率直接影响居民的生活，直接反应我国政府的服务形象，直观体现中国共产党与人民群众的关系。如果只是将原来的手工模式转化到电脑上操作，虽然提高了效率，但对于决策支持却还存在着很大的不足。现在社会信息化意识明显提高，信息化进程正在高速发展；我国信息化建设已步入常态化，正在向促进经济增长方式转变的目标迈进。所以对街道办事处财务管理进行信息化是势在必行，这是经济社会发展的必然需求。</a:t>
            </a:r>
            <a:endParaRPr lang="en-US" altLang="zh-CN" smtClean="0"/>
          </a:p>
          <a:p>
            <a:r>
              <a:rPr lang="zh-CN" altLang="en-US" smtClean="0"/>
              <a:t>（一）街道办事处的机构性质决定财务管理的信息化</a:t>
            </a:r>
          </a:p>
          <a:p>
            <a:r>
              <a:rPr lang="zh-CN" altLang="en-US" smtClean="0"/>
              <a:t>街道办事作为各级各地区政府的派出机构，为城市的不同辖区提供着财务方面的服务。分散在城市各个地点的街道办事处，充分体现着政府的形象以及党与群众之间的关系。街道办事处的工作质量和效率实际上直接体现了党和政府的服务形象，为此实施街道办事处财务管理信息化，提高工作效率与服务质量势在必行。</a:t>
            </a:r>
          </a:p>
          <a:p>
            <a:r>
              <a:rPr lang="zh-CN" altLang="en-US" smtClean="0"/>
              <a:t>（二）街道办事处的职能要求财务管理的信息化</a:t>
            </a:r>
          </a:p>
          <a:p>
            <a:r>
              <a:rPr lang="zh-CN" altLang="en-US" smtClean="0"/>
              <a:t>涉及到了辖区内部的财政业务以及街道办事处的内部财政方面的事务，由此看来街道办事处财务管理的内容和范围并不广泛，但是由于街道办事处要管理辖区内的群众进行税收、结算和社会保障等业务，加之伴随城镇化的进一步推进，街道办事处的辖区居民也会随之增加其业务繁琐程度和重要性可想而知。信息化的建设有利于提升街道办事处的办事效率和质量。在电子政务建设</a:t>
            </a:r>
            <a:r>
              <a:rPr lang="en-US" altLang="zh-CN" smtClean="0"/>
              <a:t>G R P </a:t>
            </a:r>
            <a:r>
              <a:rPr lang="zh-CN" altLang="en-US" smtClean="0"/>
              <a:t>的理念提出之后，政府的财政部门进行进一步的升级，这样也要求基层的财务管理紧紧跟随上级财政部门的脚步，实现财务管理的垂直化。因此，街道办事处的财政管理的信息化势在必行。</a:t>
            </a:r>
            <a:endParaRPr lang="en-US" altLang="zh-CN" smtClean="0"/>
          </a:p>
          <a:p>
            <a:r>
              <a:rPr lang="zh-CN" altLang="en-US" smtClean="0"/>
              <a:t>（三）街道办事处的财务管理便民化的需求</a:t>
            </a:r>
          </a:p>
          <a:p>
            <a:r>
              <a:rPr lang="zh-CN" altLang="en-US" smtClean="0"/>
              <a:t>伴随着信息化的进程，居民的各项社会保障相继的由国家建立相应的信息系统，方便居民随时进行查询与访问。另外，随着网络的进一步发展，便民的政府办理系统越来越多。为了可以给辖区居民的更好的提供服务，街道办事处财务管理的信息化也是势在必行。</a:t>
            </a:r>
          </a:p>
          <a:p>
            <a:r>
              <a:rPr lang="zh-CN" altLang="en-US" smtClean="0"/>
              <a:t>（四）垂直财务监控及内部审计一体化需求</a:t>
            </a:r>
          </a:p>
          <a:p>
            <a:r>
              <a:rPr lang="zh-CN" altLang="en-US" smtClean="0"/>
              <a:t>财务部门可以经过网络，实现实时传递信息和共享信息，实现财务资料与财务核算的集中管理与控制。与此同时将被审计单位的财务数据采集并传输，通过专业的审计流程及审计工具对数据进行有效分析，对有疑点的财务数据进行深度核查，使审计人员轻松地实现对被审计单位的全面审计，使各主管单位及时查找出本单位以及下级单位的问题，以便及时的改正。这种垂直财务的监控及审计的功能可以使得街道办事处的财务管理更加透明化、公开化。</a:t>
            </a:r>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47018563-B59C-4944-80E3-FBDAA7B58A18}" type="slidenum">
              <a:rPr lang="zh-CN" altLang="en-US" smtClean="0"/>
              <a:pPr eaLnBrk="1" hangingPunct="1"/>
              <a:t>30</a:t>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BA46AA69-312B-410E-8E3A-A9B2B357C914}" type="slidenum">
              <a:rPr lang="zh-CN" altLang="en-US" smtClean="0"/>
              <a:pPr eaLnBrk="1" hangingPunct="1"/>
              <a:t>7</a:t>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74CBF13E-CFE2-48DA-A4F1-DA48F7606388}" type="slidenum">
              <a:rPr lang="zh-CN" altLang="en-US" smtClean="0"/>
              <a:pPr eaLnBrk="1" hangingPunct="1"/>
              <a:t>8</a:t>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A2C593E6-FD96-4B4B-B308-8AE15D0DDF2E}" type="slidenum">
              <a:rPr lang="zh-CN" altLang="en-US" smtClean="0"/>
              <a:pPr eaLnBrk="1" hangingPunct="1"/>
              <a:t>9</a:t>
            </a:fld>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15D26832-F1E5-4929-9FB5-A735FDADEFD1}" type="slidenum">
              <a:rPr lang="zh-CN" altLang="en-US" smtClean="0"/>
              <a:pPr eaLnBrk="1" hangingPunct="1"/>
              <a:t>10</a:t>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0A0DB20F-1C9E-44A7-A413-8CF7216BB81A}" type="slidenum">
              <a:rPr lang="zh-CN" altLang="en-US" smtClean="0"/>
              <a:pPr eaLnBrk="1" hangingPunct="1"/>
              <a:t>11</a:t>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8DF5A743-7FD1-4B9D-A71E-E86C48E2FBEE}" type="slidenum">
              <a:rPr lang="zh-CN" altLang="en-US" smtClean="0"/>
              <a:pPr eaLnBrk="1" hangingPunct="1"/>
              <a:t>12</a:t>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fld id="{CE1D76AF-0CC0-46BC-822E-5B96085867A0}" type="slidenum">
              <a:rPr lang="zh-CN" altLang="en-US" smtClean="0"/>
              <a:pPr eaLnBrk="1" hangingPunct="1"/>
              <a:t>13</a:t>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B15DE32-1E59-4B8E-B494-18E753B59BA4}" type="datetimeFigureOut">
              <a:rPr lang="zh-CN" altLang="en-US" smtClean="0"/>
              <a:pPr/>
              <a:t>2019-01-09</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DDD11E86-9AB1-4319-900A-ACCC56270D1D}"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 name="矩形 2"/>
          <p:cNvSpPr/>
          <p:nvPr userDrawn="1"/>
        </p:nvSpPr>
        <p:spPr>
          <a:xfrm>
            <a:off x="503663" y="412595"/>
            <a:ext cx="11184673" cy="6032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6.png"/><Relationship Id="rId5" Type="http://schemas.openxmlformats.org/officeDocument/2006/relationships/tags" Target="../tags/tag5.xml"/><Relationship Id="rId10" Type="http://schemas.openxmlformats.org/officeDocument/2006/relationships/slideLayout" Target="../slideLayouts/slideLayout6.xml"/><Relationship Id="rId4" Type="http://schemas.openxmlformats.org/officeDocument/2006/relationships/tags" Target="../tags/tag4.xml"/><Relationship Id="rId9" Type="http://schemas.openxmlformats.org/officeDocument/2006/relationships/tags" Target="../tags/tag9.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566" y="0"/>
            <a:ext cx="12192000" cy="6858000"/>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83229" y="769912"/>
            <a:ext cx="8416493" cy="4666635"/>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10516" y="2514041"/>
            <a:ext cx="3457578" cy="2414018"/>
          </a:xfrm>
          <a:prstGeom prst="rect">
            <a:avLst/>
          </a:prstGeom>
        </p:spPr>
      </p:pic>
      <p:pic>
        <p:nvPicPr>
          <p:cNvPr id="13" name="图片 12"/>
          <p:cNvPicPr>
            <a:picLocks noChangeAspect="1"/>
          </p:cNvPicPr>
          <p:nvPr/>
        </p:nvPicPr>
        <p:blipFill rotWithShape="1">
          <a:blip r:embed="rId5" cstate="print">
            <a:extLst>
              <a:ext uri="{28A0092B-C50C-407E-A947-70E740481C1C}">
                <a14:useLocalDpi xmlns:a14="http://schemas.microsoft.com/office/drawing/2010/main" xmlns="" val="0"/>
              </a:ext>
            </a:extLst>
          </a:blip>
          <a:srcRect l="9075" b="30878"/>
          <a:stretch>
            <a:fillRect/>
          </a:stretch>
        </p:blipFill>
        <p:spPr>
          <a:xfrm rot="2826769">
            <a:off x="-986168" y="3642548"/>
            <a:ext cx="3943280" cy="3430358"/>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rot="5845935" flipV="1">
            <a:off x="8187980" y="3143613"/>
            <a:ext cx="4293008" cy="4267635"/>
          </a:xfrm>
          <a:prstGeom prst="rect">
            <a:avLst/>
          </a:prstGeom>
        </p:spPr>
      </p:pic>
      <p:pic>
        <p:nvPicPr>
          <p:cNvPr id="15" name="图片 1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15679358">
            <a:off x="8626371" y="-314540"/>
            <a:ext cx="2845632" cy="1986768"/>
          </a:xfrm>
          <a:prstGeom prst="rect">
            <a:avLst/>
          </a:pr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xmlns="" val="0"/>
              </a:ext>
            </a:extLst>
          </a:blip>
          <a:srcRect r="26395" b="34378"/>
          <a:stretch>
            <a:fillRect/>
          </a:stretch>
        </p:blipFill>
        <p:spPr>
          <a:xfrm rot="17434332">
            <a:off x="9911368" y="475678"/>
            <a:ext cx="2792880" cy="2895461"/>
          </a:xfrm>
          <a:prstGeom prst="rect">
            <a:avLst/>
          </a:prstGeom>
        </p:spPr>
      </p:pic>
      <p:sp>
        <p:nvSpPr>
          <p:cNvPr id="12" name="内容占位符 2"/>
          <p:cNvSpPr txBox="1">
            <a:spLocks/>
          </p:cNvSpPr>
          <p:nvPr/>
        </p:nvSpPr>
        <p:spPr>
          <a:xfrm>
            <a:off x="1883229" y="1997075"/>
            <a:ext cx="8001000" cy="1244600"/>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buFont typeface="Wingdings" pitchFamily="2" charset="2"/>
              <a:buNone/>
            </a:pPr>
            <a:r>
              <a:rPr lang="zh-CN" altLang="en-US" sz="5400" b="1" dirty="0" smtClean="0">
                <a:solidFill>
                  <a:srgbClr val="4D4A70"/>
                </a:solidFill>
                <a:latin typeface="黑体" pitchFamily="49" charset="-122"/>
                <a:ea typeface="黑体" pitchFamily="49" charset="-122"/>
              </a:rPr>
              <a:t>新版网上报销系统介绍</a:t>
            </a:r>
            <a:endParaRPr lang="en-US" altLang="zh-CN" sz="5400" b="1" dirty="0" smtClean="0">
              <a:solidFill>
                <a:srgbClr val="4D4A70"/>
              </a:solidFill>
              <a:latin typeface="黑体" pitchFamily="49" charset="-122"/>
              <a:ea typeface="黑体" pitchFamily="49" charset="-122"/>
            </a:endParaRPr>
          </a:p>
          <a:p>
            <a:pPr>
              <a:buFont typeface="Wingdings" pitchFamily="2" charset="2"/>
              <a:buNone/>
            </a:pPr>
            <a:endParaRPr lang="en-US" altLang="zh-CN" sz="5400" b="1" dirty="0">
              <a:solidFill>
                <a:srgbClr val="4D4A70"/>
              </a:solidFill>
              <a:latin typeface="黑体" pitchFamily="49" charset="-122"/>
              <a:ea typeface="黑体" pitchFamily="49" charset="-122"/>
            </a:endParaRPr>
          </a:p>
          <a:p>
            <a:pPr>
              <a:buFont typeface="Wingdings" pitchFamily="2" charset="2"/>
              <a:buNone/>
            </a:pPr>
            <a:r>
              <a:rPr lang="zh-CN" altLang="en-US" sz="4800" b="1" dirty="0" smtClean="0">
                <a:solidFill>
                  <a:srgbClr val="4D4A70"/>
                </a:solidFill>
                <a:latin typeface="黑体" pitchFamily="49" charset="-122"/>
                <a:ea typeface="黑体" pitchFamily="49" charset="-122"/>
              </a:rPr>
              <a:t>主讲人：刘阳</a:t>
            </a:r>
            <a:endParaRPr lang="en-US" altLang="zh-CN" sz="4800" b="1" dirty="0" smtClean="0">
              <a:solidFill>
                <a:srgbClr val="4D4A70"/>
              </a:solidFill>
              <a:latin typeface="黑体" pitchFamily="49" charset="-122"/>
              <a:ea typeface="黑体" pitchFamily="49" charset="-122"/>
            </a:endParaRPr>
          </a:p>
          <a:p>
            <a:pPr>
              <a:buFont typeface="Wingdings" pitchFamily="2" charset="2"/>
              <a:buNone/>
            </a:pPr>
            <a:endParaRPr lang="en-US" altLang="zh-CN" b="1" dirty="0" smtClean="0">
              <a:solidFill>
                <a:srgbClr val="4D4A70"/>
              </a:solidFill>
              <a:latin typeface="黑体" pitchFamily="49" charset="-122"/>
              <a:ea typeface="黑体" pitchFamily="49" charset="-122"/>
            </a:endParaRPr>
          </a:p>
          <a:p>
            <a:pPr>
              <a:buFont typeface="Wingdings" pitchFamily="2" charset="2"/>
              <a:buNone/>
            </a:pPr>
            <a:r>
              <a:rPr lang="en-US" altLang="zh-CN" b="1" dirty="0" smtClean="0">
                <a:solidFill>
                  <a:srgbClr val="4D4A70"/>
                </a:solidFill>
                <a:latin typeface="黑体" pitchFamily="49" charset="-122"/>
                <a:ea typeface="黑体" pitchFamily="49" charset="-122"/>
              </a:rPr>
              <a:t>2019</a:t>
            </a:r>
            <a:r>
              <a:rPr lang="zh-CN" altLang="en-US" b="1" dirty="0" smtClean="0">
                <a:solidFill>
                  <a:srgbClr val="4D4A70"/>
                </a:solidFill>
                <a:latin typeface="黑体" pitchFamily="49" charset="-122"/>
                <a:ea typeface="黑体" pitchFamily="49" charset="-122"/>
              </a:rPr>
              <a:t>年</a:t>
            </a:r>
            <a:r>
              <a:rPr lang="en-US" altLang="zh-CN" b="1" dirty="0" smtClean="0">
                <a:solidFill>
                  <a:srgbClr val="4D4A70"/>
                </a:solidFill>
                <a:latin typeface="黑体" pitchFamily="49" charset="-122"/>
                <a:ea typeface="黑体" pitchFamily="49" charset="-122"/>
              </a:rPr>
              <a:t>1</a:t>
            </a:r>
            <a:r>
              <a:rPr lang="zh-CN" altLang="en-US" b="1" dirty="0" smtClean="0">
                <a:solidFill>
                  <a:srgbClr val="4D4A70"/>
                </a:solidFill>
                <a:latin typeface="黑体" pitchFamily="49" charset="-122"/>
                <a:ea typeface="黑体" pitchFamily="49" charset="-122"/>
              </a:rPr>
              <a:t>月</a:t>
            </a:r>
            <a:r>
              <a:rPr lang="en-US" altLang="zh-CN" b="1" dirty="0" smtClean="0">
                <a:solidFill>
                  <a:srgbClr val="4D4A70"/>
                </a:solidFill>
                <a:latin typeface="黑体" pitchFamily="49" charset="-122"/>
                <a:ea typeface="黑体" pitchFamily="49" charset="-122"/>
              </a:rPr>
              <a:t>9</a:t>
            </a:r>
            <a:r>
              <a:rPr lang="zh-CN" altLang="en-US" b="1" dirty="0" smtClean="0">
                <a:solidFill>
                  <a:srgbClr val="4D4A70"/>
                </a:solidFill>
                <a:latin typeface="黑体" pitchFamily="49" charset="-122"/>
                <a:ea typeface="黑体" pitchFamily="49" charset="-122"/>
              </a:rPr>
              <a:t>日</a:t>
            </a:r>
          </a:p>
        </p:txBody>
      </p:sp>
    </p:spTree>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2"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2291"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2.5 </a:t>
            </a:r>
            <a:r>
              <a:rPr lang="zh-CN" altLang="en-US" sz="4000" b="1">
                <a:latin typeface="黑体" pitchFamily="49" charset="-122"/>
                <a:ea typeface="黑体" pitchFamily="49" charset="-122"/>
              </a:rPr>
              <a:t>填写基本信息</a:t>
            </a:r>
          </a:p>
        </p:txBody>
      </p:sp>
      <p:pic>
        <p:nvPicPr>
          <p:cNvPr id="12292" name="Picture 2" descr="C:\Users\Administrator\Desktop\网报系统截图\报销单基本信息.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4201" y="1230313"/>
            <a:ext cx="11036300" cy="5462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0716764"/>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3315"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2.6 </a:t>
            </a:r>
            <a:r>
              <a:rPr lang="zh-CN" altLang="en-US" sz="4000" b="1">
                <a:latin typeface="黑体" pitchFamily="49" charset="-122"/>
                <a:ea typeface="黑体" pitchFamily="49" charset="-122"/>
              </a:rPr>
              <a:t>填写报销详情</a:t>
            </a:r>
          </a:p>
        </p:txBody>
      </p:sp>
      <p:pic>
        <p:nvPicPr>
          <p:cNvPr id="13316" name="Picture 2" descr="C:\Users\Administrator\Desktop\网报系统截图\报销详情.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7266" y="1204914"/>
            <a:ext cx="11010900" cy="52974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263846664"/>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4339"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2.7 </a:t>
            </a:r>
            <a:r>
              <a:rPr lang="zh-CN" altLang="en-US" sz="4000" b="1">
                <a:latin typeface="黑体" pitchFamily="49" charset="-122"/>
                <a:ea typeface="黑体" pitchFamily="49" charset="-122"/>
              </a:rPr>
              <a:t>选择支付方式（一）</a:t>
            </a:r>
          </a:p>
        </p:txBody>
      </p:sp>
      <p:pic>
        <p:nvPicPr>
          <p:cNvPr id="14340" name="Picture 2" descr="C:\Users\Administrator\Desktop\网报系统截图\选择支付方式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8067" y="1346200"/>
            <a:ext cx="10900834" cy="52831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17187622"/>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5363"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2.7 </a:t>
            </a:r>
            <a:r>
              <a:rPr lang="zh-CN" altLang="en-US" sz="4000" b="1">
                <a:latin typeface="黑体" pitchFamily="49" charset="-122"/>
                <a:ea typeface="黑体" pitchFamily="49" charset="-122"/>
              </a:rPr>
              <a:t>选择支付方式（二）</a:t>
            </a:r>
          </a:p>
        </p:txBody>
      </p:sp>
      <p:pic>
        <p:nvPicPr>
          <p:cNvPr id="15364" name="Picture 2" descr="C:\Users\Administrator\Desktop\网报系统截图\选择支付方式2.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4200" y="1204913"/>
            <a:ext cx="11010900" cy="5437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814845772"/>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6387"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2.8 </a:t>
            </a:r>
            <a:r>
              <a:rPr lang="zh-CN" altLang="en-US" sz="4000" b="1">
                <a:latin typeface="黑体" pitchFamily="49" charset="-122"/>
                <a:ea typeface="黑体" pitchFamily="49" charset="-122"/>
              </a:rPr>
              <a:t>项目开支分配</a:t>
            </a:r>
          </a:p>
        </p:txBody>
      </p:sp>
      <p:pic>
        <p:nvPicPr>
          <p:cNvPr id="16388" name="Picture 2" descr="C:\Users\Administrator\Desktop\网报系统截图\项目开支分配.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9965" y="1308100"/>
            <a:ext cx="11002435" cy="541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63211392"/>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7411"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2.9 </a:t>
            </a:r>
            <a:r>
              <a:rPr lang="zh-CN" altLang="en-US" sz="4000" b="1">
                <a:latin typeface="黑体" pitchFamily="49" charset="-122"/>
                <a:ea typeface="黑体" pitchFamily="49" charset="-122"/>
              </a:rPr>
              <a:t>提交页面</a:t>
            </a:r>
          </a:p>
        </p:txBody>
      </p:sp>
      <p:pic>
        <p:nvPicPr>
          <p:cNvPr id="17412" name="Picture 2" descr="C:\Users\Administrator\Desktop\网报系统截图\提交页面.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6165" y="1346200"/>
            <a:ext cx="10913535" cy="510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44612455"/>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8435"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2.10 </a:t>
            </a:r>
            <a:r>
              <a:rPr lang="zh-CN" altLang="en-US" sz="4000" b="1">
                <a:latin typeface="黑体" pitchFamily="49" charset="-122"/>
                <a:ea typeface="黑体" pitchFamily="49" charset="-122"/>
              </a:rPr>
              <a:t>打印确认单</a:t>
            </a:r>
          </a:p>
        </p:txBody>
      </p:sp>
      <p:pic>
        <p:nvPicPr>
          <p:cNvPr id="18436" name="Picture 2" descr="C:\Users\Administrator\Desktop\网报系统截图\打印确认单.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0700" y="1295400"/>
            <a:ext cx="11087100" cy="5157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5658530"/>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9459"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2.11 </a:t>
            </a:r>
            <a:r>
              <a:rPr lang="zh-CN" altLang="en-US" sz="4000" b="1">
                <a:latin typeface="黑体" pitchFamily="49" charset="-122"/>
                <a:ea typeface="黑体" pitchFamily="49" charset="-122"/>
              </a:rPr>
              <a:t>网报确认单</a:t>
            </a:r>
          </a:p>
        </p:txBody>
      </p:sp>
      <p:pic>
        <p:nvPicPr>
          <p:cNvPr id="19460" name="Picture 2" descr="C:\Users\Administrator\Desktop\网报系统截图\网报确认单.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6899" y="1204913"/>
            <a:ext cx="10985501" cy="4960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735337042"/>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20483" name="Rectangle 2"/>
          <p:cNvSpPr>
            <a:spLocks noGrp="1" noChangeArrowheads="1"/>
          </p:cNvSpPr>
          <p:nvPr>
            <p:ph type="title"/>
          </p:nvPr>
        </p:nvSpPr>
        <p:spPr>
          <a:xfrm>
            <a:off x="1007534" y="569913"/>
            <a:ext cx="9567333" cy="633412"/>
          </a:xfrm>
        </p:spPr>
        <p:txBody>
          <a:bodyPr/>
          <a:lstStyle/>
          <a:p>
            <a:r>
              <a:rPr lang="en-US" altLang="zh-CN" sz="4000" b="1" dirty="0">
                <a:latin typeface="黑体" pitchFamily="49" charset="-122"/>
                <a:ea typeface="黑体" pitchFamily="49" charset="-122"/>
              </a:rPr>
              <a:t>2.12 </a:t>
            </a:r>
            <a:r>
              <a:rPr lang="zh-CN" altLang="en-US" sz="4000" b="1" dirty="0">
                <a:latin typeface="黑体" pitchFamily="49" charset="-122"/>
                <a:ea typeface="黑体" pitchFamily="49" charset="-122"/>
              </a:rPr>
              <a:t>修改及删除网报单</a:t>
            </a:r>
          </a:p>
        </p:txBody>
      </p:sp>
      <p:pic>
        <p:nvPicPr>
          <p:cNvPr id="2048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14917" y="1204913"/>
            <a:ext cx="10657416" cy="554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Tree>
    <p:extLst>
      <p:ext uri="{BB962C8B-B14F-4D97-AF65-F5344CB8AC3E}">
        <p14:creationId xmlns:p14="http://schemas.microsoft.com/office/powerpoint/2010/main" xmlns="" val="167997881"/>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248614" y="2374545"/>
            <a:ext cx="7943386"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lnSpc>
                <a:spcPct val="130000"/>
              </a:lnSpc>
              <a:defRPr/>
            </a:pPr>
            <a:endParaRPr lang="zh-CN" altLang="en-US" kern="0" dirty="0">
              <a:solidFill>
                <a:srgbClr val="1C1C1C"/>
              </a:solidFill>
              <a:cs typeface="Arial" panose="020B0604020202020204" pitchFamily="34" charset="0"/>
            </a:endParaRPr>
          </a:p>
        </p:txBody>
      </p:sp>
      <p:sp>
        <p:nvSpPr>
          <p:cNvPr id="6" name="矩形 5"/>
          <p:cNvSpPr/>
          <p:nvPr/>
        </p:nvSpPr>
        <p:spPr>
          <a:xfrm>
            <a:off x="0" y="2374545"/>
            <a:ext cx="1806498"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1683835" y="1070517"/>
            <a:ext cx="3261597" cy="3792772"/>
          </a:xfrm>
          <a:prstGeom prst="rect">
            <a:avLst/>
          </a:prstGeom>
        </p:spPr>
      </p:pic>
      <p:sp>
        <p:nvSpPr>
          <p:cNvPr id="7" name="文本框 6"/>
          <p:cNvSpPr txBox="1"/>
          <p:nvPr/>
        </p:nvSpPr>
        <p:spPr>
          <a:xfrm>
            <a:off x="549952" y="3089333"/>
            <a:ext cx="909793" cy="1015663"/>
          </a:xfrm>
          <a:prstGeom prst="rect">
            <a:avLst/>
          </a:prstGeom>
          <a:noFill/>
        </p:spPr>
        <p:txBody>
          <a:bodyPr wrap="square" rtlCol="0">
            <a:spAutoFit/>
          </a:bodyPr>
          <a:lstStyle/>
          <a:p>
            <a:r>
              <a:rPr lang="zh-CN" altLang="en-US" sz="6000" dirty="0">
                <a:solidFill>
                  <a:schemeClr val="bg1"/>
                </a:solidFill>
                <a:latin typeface="黑体" pitchFamily="49" charset="-122"/>
                <a:ea typeface="黑体" pitchFamily="49" charset="-122"/>
              </a:rPr>
              <a:t>叁</a:t>
            </a:r>
          </a:p>
        </p:txBody>
      </p:sp>
      <p:sp>
        <p:nvSpPr>
          <p:cNvPr id="8" name="矩形 7"/>
          <p:cNvSpPr/>
          <p:nvPr/>
        </p:nvSpPr>
        <p:spPr>
          <a:xfrm>
            <a:off x="5929718" y="2934277"/>
            <a:ext cx="3570208" cy="1225400"/>
          </a:xfrm>
          <a:prstGeom prst="rect">
            <a:avLst/>
          </a:prstGeom>
        </p:spPr>
        <p:txBody>
          <a:bodyPr wrap="none">
            <a:spAutoFit/>
          </a:bodyPr>
          <a:lstStyle/>
          <a:p>
            <a:pPr algn="ctr">
              <a:lnSpc>
                <a:spcPct val="130000"/>
              </a:lnSpc>
              <a:defRPr/>
            </a:pPr>
            <a:r>
              <a:rPr lang="zh-CN" altLang="en-US" sz="6600" kern="0" dirty="0" smtClean="0">
                <a:solidFill>
                  <a:schemeClr val="bg1"/>
                </a:solidFill>
                <a:latin typeface="黑体" pitchFamily="49" charset="-122"/>
                <a:ea typeface="黑体" pitchFamily="49" charset="-122"/>
                <a:cs typeface="Arial" panose="020B0604020202020204" pitchFamily="34" charset="0"/>
              </a:rPr>
              <a:t>注意事项</a:t>
            </a:r>
            <a:endParaRPr lang="zh-CN" altLang="en-US" sz="6600" kern="0" dirty="0">
              <a:solidFill>
                <a:schemeClr val="bg1"/>
              </a:solidFill>
              <a:latin typeface="黑体" pitchFamily="49" charset="-122"/>
              <a:ea typeface="黑体" pitchFamily="49" charset="-122"/>
              <a:cs typeface="Arial" panose="020B0604020202020204" pitchFamily="34" charset="0"/>
            </a:endParaRPr>
          </a:p>
        </p:txBody>
      </p:sp>
    </p:spTree>
    <p:extLst>
      <p:ext uri="{BB962C8B-B14F-4D97-AF65-F5344CB8AC3E}">
        <p14:creationId xmlns:p14="http://schemas.microsoft.com/office/powerpoint/2010/main" xmlns="" val="68565963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2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par>
                          <p:cTn id="17" fill="hold">
                            <p:stCondLst>
                              <p:cond delay="1200"/>
                            </p:stCondLst>
                            <p:childTnLst>
                              <p:par>
                                <p:cTn id="18" presetID="37"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anim calcmode="lin" valueType="num">
                                      <p:cBhvr>
                                        <p:cTn id="21" dur="500" fill="hold"/>
                                        <p:tgtEl>
                                          <p:spTgt spid="7"/>
                                        </p:tgtEl>
                                        <p:attrNameLst>
                                          <p:attrName>ppt_x</p:attrName>
                                        </p:attrNameLst>
                                      </p:cBhvr>
                                      <p:tavLst>
                                        <p:tav tm="0">
                                          <p:val>
                                            <p:strVal val="#ppt_x"/>
                                          </p:val>
                                        </p:tav>
                                        <p:tav tm="100000">
                                          <p:val>
                                            <p:strVal val="#ppt_x"/>
                                          </p:val>
                                        </p:tav>
                                      </p:tavLst>
                                    </p:anim>
                                    <p:anim calcmode="lin" valueType="num">
                                      <p:cBhvr>
                                        <p:cTn id="22" dur="450" decel="100000" fill="hold"/>
                                        <p:tgtEl>
                                          <p:spTgt spid="7"/>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24" fill="hold">
                            <p:stCondLst>
                              <p:cond delay="1700"/>
                            </p:stCondLst>
                            <p:childTnLst>
                              <p:par>
                                <p:cTn id="25" presetID="50" presetClass="entr" presetSubtype="0" decel="10000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strVal val="#ppt_w+.3"/>
                                          </p:val>
                                        </p:tav>
                                        <p:tav tm="100000">
                                          <p:val>
                                            <p:strVal val="#ppt_w"/>
                                          </p:val>
                                        </p:tav>
                                      </p:tavLst>
                                    </p:anim>
                                    <p:anim calcmode="lin" valueType="num">
                                      <p:cBhvr>
                                        <p:cTn id="28" dur="500" fill="hold"/>
                                        <p:tgtEl>
                                          <p:spTgt spid="8"/>
                                        </p:tgtEl>
                                        <p:attrNameLst>
                                          <p:attrName>ppt_h</p:attrName>
                                        </p:attrNameLst>
                                      </p:cBhvr>
                                      <p:tavLst>
                                        <p:tav tm="0">
                                          <p:val>
                                            <p:strVal val="#ppt_h"/>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29890" y="3177433"/>
            <a:ext cx="3825173" cy="3802566"/>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0" y="2804533"/>
            <a:ext cx="3590695" cy="4175466"/>
          </a:xfrm>
          <a:prstGeom prst="rect">
            <a:avLst/>
          </a:prstGeom>
        </p:spPr>
      </p:pic>
      <p:sp>
        <p:nvSpPr>
          <p:cNvPr id="3" name="矩形 2"/>
          <p:cNvSpPr/>
          <p:nvPr/>
        </p:nvSpPr>
        <p:spPr>
          <a:xfrm>
            <a:off x="2413056" y="2066576"/>
            <a:ext cx="1213417" cy="1323439"/>
          </a:xfrm>
          <a:prstGeom prst="rect">
            <a:avLst/>
          </a:prstGeom>
        </p:spPr>
        <p:txBody>
          <a:bodyPr wrap="square">
            <a:spAutoFit/>
          </a:bodyPr>
          <a:lstStyle/>
          <a:p>
            <a:pPr algn="ctr">
              <a:defRPr/>
            </a:pPr>
            <a:r>
              <a:rPr lang="zh-CN" altLang="en-US" sz="8000" b="1" dirty="0">
                <a:solidFill>
                  <a:srgbClr val="4D4A70"/>
                </a:solidFill>
                <a:latin typeface="叶根友毛笔行书" panose="02010601030101010101" pitchFamily="2" charset="-122"/>
                <a:ea typeface="叶根友毛笔行书" panose="02010601030101010101" pitchFamily="2" charset="-122"/>
              </a:rPr>
              <a:t>录</a:t>
            </a:r>
          </a:p>
        </p:txBody>
      </p:sp>
      <p:sp>
        <p:nvSpPr>
          <p:cNvPr id="4" name="矩形 3"/>
          <p:cNvSpPr/>
          <p:nvPr/>
        </p:nvSpPr>
        <p:spPr>
          <a:xfrm>
            <a:off x="1891458" y="908846"/>
            <a:ext cx="1043196" cy="1446550"/>
          </a:xfrm>
          <a:prstGeom prst="rect">
            <a:avLst/>
          </a:prstGeom>
        </p:spPr>
        <p:txBody>
          <a:bodyPr wrap="square">
            <a:spAutoFit/>
          </a:bodyPr>
          <a:lstStyle/>
          <a:p>
            <a:pPr algn="ctr">
              <a:defRPr/>
            </a:pPr>
            <a:r>
              <a:rPr lang="zh-CN" altLang="en-US" sz="8800" b="1" dirty="0">
                <a:solidFill>
                  <a:srgbClr val="4D4A70"/>
                </a:solidFill>
                <a:latin typeface="叶根友毛笔行书" panose="02010601030101010101" pitchFamily="2" charset="-122"/>
                <a:ea typeface="叶根友毛笔行书" panose="02010601030101010101" pitchFamily="2" charset="-122"/>
              </a:rPr>
              <a:t>目</a:t>
            </a:r>
          </a:p>
        </p:txBody>
      </p:sp>
      <p:sp>
        <p:nvSpPr>
          <p:cNvPr id="14" name="文本框 13"/>
          <p:cNvSpPr txBox="1"/>
          <p:nvPr/>
        </p:nvSpPr>
        <p:spPr>
          <a:xfrm>
            <a:off x="6581131" y="1187633"/>
            <a:ext cx="3178802" cy="584775"/>
          </a:xfrm>
          <a:prstGeom prst="rect">
            <a:avLst/>
          </a:prstGeom>
          <a:noFill/>
        </p:spPr>
        <p:txBody>
          <a:bodyPr wrap="square" rtlCol="0">
            <a:spAutoFit/>
          </a:bodyPr>
          <a:lstStyle/>
          <a:p>
            <a:r>
              <a:rPr lang="zh-CN" altLang="en-US" sz="3200" b="1" dirty="0">
                <a:solidFill>
                  <a:srgbClr val="4D4A70"/>
                </a:solidFill>
                <a:latin typeface="黑体" pitchFamily="49" charset="-122"/>
                <a:ea typeface="黑体" pitchFamily="49" charset="-122"/>
              </a:rPr>
              <a:t>系统升级背景</a:t>
            </a:r>
            <a:endParaRPr lang="en-US" altLang="zh-CN" sz="3200" b="1" dirty="0">
              <a:solidFill>
                <a:srgbClr val="4D4A70"/>
              </a:solidFill>
              <a:latin typeface="黑体" pitchFamily="49" charset="-122"/>
              <a:ea typeface="黑体" pitchFamily="49" charset="-122"/>
            </a:endParaRPr>
          </a:p>
        </p:txBody>
      </p:sp>
      <p:grpSp>
        <p:nvGrpSpPr>
          <p:cNvPr id="2" name="组合 1"/>
          <p:cNvGrpSpPr/>
          <p:nvPr/>
        </p:nvGrpSpPr>
        <p:grpSpPr>
          <a:xfrm>
            <a:off x="5347710" y="1023805"/>
            <a:ext cx="1029025" cy="953563"/>
            <a:chOff x="5347710" y="1023805"/>
            <a:chExt cx="1029025" cy="953563"/>
          </a:xfrm>
        </p:grpSpPr>
        <p:pic>
          <p:nvPicPr>
            <p:cNvPr id="15" name="图片 14" descr="墨迹3.png"/>
            <p:cNvPicPr>
              <a:picLocks noChangeAspect="1"/>
            </p:cNvPicPr>
            <p:nvPr/>
          </p:nvPicPr>
          <p:blipFill>
            <a:blip r:embed="rId4" cstate="print"/>
            <a:stretch>
              <a:fillRect/>
            </a:stretch>
          </p:blipFill>
          <p:spPr>
            <a:xfrm>
              <a:off x="5347710" y="1023805"/>
              <a:ext cx="1029025" cy="953563"/>
            </a:xfrm>
            <a:prstGeom prst="rect">
              <a:avLst/>
            </a:prstGeom>
          </p:spPr>
        </p:pic>
        <p:sp>
          <p:nvSpPr>
            <p:cNvPr id="18" name="文本框 17"/>
            <p:cNvSpPr txBox="1"/>
            <p:nvPr/>
          </p:nvSpPr>
          <p:spPr>
            <a:xfrm>
              <a:off x="5656285" y="1218410"/>
              <a:ext cx="613317" cy="523220"/>
            </a:xfrm>
            <a:prstGeom prst="rect">
              <a:avLst/>
            </a:prstGeom>
            <a:noFill/>
          </p:spPr>
          <p:txBody>
            <a:bodyPr wrap="square" rtlCol="0">
              <a:spAutoFit/>
            </a:bodyPr>
            <a:lstStyle/>
            <a:p>
              <a:r>
                <a:rPr lang="zh-CN" altLang="en-US" sz="2800" dirty="0">
                  <a:solidFill>
                    <a:schemeClr val="bg1"/>
                  </a:solidFill>
                  <a:latin typeface="叶根友毛笔行书" panose="02010601030101010101" pitchFamily="2" charset="-122"/>
                  <a:ea typeface="叶根友毛笔行书" panose="02010601030101010101" pitchFamily="2" charset="-122"/>
                </a:rPr>
                <a:t>一</a:t>
              </a:r>
            </a:p>
          </p:txBody>
        </p:sp>
      </p:grpSp>
      <p:sp>
        <p:nvSpPr>
          <p:cNvPr id="19" name="文本框 18"/>
          <p:cNvSpPr txBox="1"/>
          <p:nvPr/>
        </p:nvSpPr>
        <p:spPr>
          <a:xfrm>
            <a:off x="6581130" y="2190391"/>
            <a:ext cx="4290069" cy="584775"/>
          </a:xfrm>
          <a:prstGeom prst="rect">
            <a:avLst/>
          </a:prstGeom>
          <a:noFill/>
        </p:spPr>
        <p:txBody>
          <a:bodyPr wrap="square" rtlCol="0">
            <a:spAutoFit/>
          </a:bodyPr>
          <a:lstStyle/>
          <a:p>
            <a:r>
              <a:rPr lang="zh-CN" altLang="en-US" sz="3200" b="1" dirty="0">
                <a:solidFill>
                  <a:srgbClr val="4D4A70"/>
                </a:solidFill>
                <a:latin typeface="黑体" pitchFamily="49" charset="-122"/>
                <a:ea typeface="黑体" pitchFamily="49" charset="-122"/>
              </a:rPr>
              <a:t>简要介绍填报流程</a:t>
            </a:r>
            <a:endParaRPr lang="zh-CN" altLang="en-US" sz="3200" dirty="0">
              <a:solidFill>
                <a:srgbClr val="4D4A70"/>
              </a:solidFill>
              <a:latin typeface="黑体" pitchFamily="49" charset="-122"/>
              <a:ea typeface="黑体" pitchFamily="49" charset="-122"/>
            </a:endParaRPr>
          </a:p>
        </p:txBody>
      </p:sp>
      <p:grpSp>
        <p:nvGrpSpPr>
          <p:cNvPr id="6" name="组合 5"/>
          <p:cNvGrpSpPr/>
          <p:nvPr/>
        </p:nvGrpSpPr>
        <p:grpSpPr>
          <a:xfrm>
            <a:off x="5347710" y="2026563"/>
            <a:ext cx="1029025" cy="953563"/>
            <a:chOff x="5347710" y="2026563"/>
            <a:chExt cx="1029025" cy="953563"/>
          </a:xfrm>
        </p:grpSpPr>
        <p:pic>
          <p:nvPicPr>
            <p:cNvPr id="20" name="图片 19" descr="墨迹3.png"/>
            <p:cNvPicPr>
              <a:picLocks noChangeAspect="1"/>
            </p:cNvPicPr>
            <p:nvPr/>
          </p:nvPicPr>
          <p:blipFill>
            <a:blip r:embed="rId4" cstate="print"/>
            <a:stretch>
              <a:fillRect/>
            </a:stretch>
          </p:blipFill>
          <p:spPr>
            <a:xfrm>
              <a:off x="5347710" y="2026563"/>
              <a:ext cx="1029025" cy="953563"/>
            </a:xfrm>
            <a:prstGeom prst="rect">
              <a:avLst/>
            </a:prstGeom>
          </p:spPr>
        </p:pic>
        <p:sp>
          <p:nvSpPr>
            <p:cNvPr id="21" name="文本框 20"/>
            <p:cNvSpPr txBox="1"/>
            <p:nvPr/>
          </p:nvSpPr>
          <p:spPr>
            <a:xfrm>
              <a:off x="5656285" y="2217324"/>
              <a:ext cx="613317" cy="523220"/>
            </a:xfrm>
            <a:prstGeom prst="rect">
              <a:avLst/>
            </a:prstGeom>
            <a:noFill/>
          </p:spPr>
          <p:txBody>
            <a:bodyPr wrap="square" rtlCol="0">
              <a:spAutoFit/>
            </a:bodyPr>
            <a:lstStyle/>
            <a:p>
              <a:r>
                <a:rPr lang="zh-CN" altLang="en-US" sz="2800" dirty="0">
                  <a:solidFill>
                    <a:schemeClr val="bg1"/>
                  </a:solidFill>
                  <a:latin typeface="叶根友毛笔行书" panose="02010601030101010101" pitchFamily="2" charset="-122"/>
                  <a:ea typeface="叶根友毛笔行书" panose="02010601030101010101" pitchFamily="2" charset="-122"/>
                </a:rPr>
                <a:t>二</a:t>
              </a:r>
            </a:p>
          </p:txBody>
        </p:sp>
      </p:grpSp>
      <p:sp>
        <p:nvSpPr>
          <p:cNvPr id="22" name="文本框 21"/>
          <p:cNvSpPr txBox="1"/>
          <p:nvPr/>
        </p:nvSpPr>
        <p:spPr>
          <a:xfrm>
            <a:off x="6581131" y="3193149"/>
            <a:ext cx="3178802" cy="584775"/>
          </a:xfrm>
          <a:prstGeom prst="rect">
            <a:avLst/>
          </a:prstGeom>
          <a:noFill/>
        </p:spPr>
        <p:txBody>
          <a:bodyPr wrap="square" rtlCol="0">
            <a:spAutoFit/>
          </a:bodyPr>
          <a:lstStyle/>
          <a:p>
            <a:r>
              <a:rPr lang="zh-CN" altLang="en-US" sz="3200" b="1" dirty="0">
                <a:solidFill>
                  <a:srgbClr val="4D4A70"/>
                </a:solidFill>
                <a:latin typeface="黑体" pitchFamily="49" charset="-122"/>
                <a:ea typeface="黑体" pitchFamily="49" charset="-122"/>
              </a:rPr>
              <a:t>注意事项</a:t>
            </a:r>
          </a:p>
        </p:txBody>
      </p:sp>
      <p:grpSp>
        <p:nvGrpSpPr>
          <p:cNvPr id="8" name="组合 7"/>
          <p:cNvGrpSpPr/>
          <p:nvPr/>
        </p:nvGrpSpPr>
        <p:grpSpPr>
          <a:xfrm>
            <a:off x="5347710" y="3029321"/>
            <a:ext cx="1029025" cy="953563"/>
            <a:chOff x="5347710" y="3029321"/>
            <a:chExt cx="1029025" cy="953563"/>
          </a:xfrm>
        </p:grpSpPr>
        <p:pic>
          <p:nvPicPr>
            <p:cNvPr id="23" name="图片 22" descr="墨迹3.png"/>
            <p:cNvPicPr>
              <a:picLocks noChangeAspect="1"/>
            </p:cNvPicPr>
            <p:nvPr/>
          </p:nvPicPr>
          <p:blipFill>
            <a:blip r:embed="rId4" cstate="print"/>
            <a:stretch>
              <a:fillRect/>
            </a:stretch>
          </p:blipFill>
          <p:spPr>
            <a:xfrm>
              <a:off x="5347710" y="3029321"/>
              <a:ext cx="1029025" cy="953563"/>
            </a:xfrm>
            <a:prstGeom prst="rect">
              <a:avLst/>
            </a:prstGeom>
          </p:spPr>
        </p:pic>
        <p:sp>
          <p:nvSpPr>
            <p:cNvPr id="24" name="文本框 23"/>
            <p:cNvSpPr txBox="1"/>
            <p:nvPr/>
          </p:nvSpPr>
          <p:spPr>
            <a:xfrm>
              <a:off x="5624912" y="3193149"/>
              <a:ext cx="613317" cy="523220"/>
            </a:xfrm>
            <a:prstGeom prst="rect">
              <a:avLst/>
            </a:prstGeom>
            <a:noFill/>
          </p:spPr>
          <p:txBody>
            <a:bodyPr wrap="square" rtlCol="0">
              <a:spAutoFit/>
            </a:bodyPr>
            <a:lstStyle/>
            <a:p>
              <a:r>
                <a:rPr lang="zh-CN" altLang="en-US" sz="2800" dirty="0">
                  <a:solidFill>
                    <a:schemeClr val="bg1"/>
                  </a:solidFill>
                  <a:latin typeface="叶根友毛笔行书" panose="02010601030101010101" pitchFamily="2" charset="-122"/>
                  <a:ea typeface="叶根友毛笔行书" panose="02010601030101010101" pitchFamily="2" charset="-122"/>
                </a:rPr>
                <a:t>三</a:t>
              </a:r>
            </a:p>
          </p:txBody>
        </p:sp>
      </p:grpSp>
      <p:sp>
        <p:nvSpPr>
          <p:cNvPr id="25" name="文本框 24"/>
          <p:cNvSpPr txBox="1"/>
          <p:nvPr/>
        </p:nvSpPr>
        <p:spPr>
          <a:xfrm>
            <a:off x="6581131" y="4195907"/>
            <a:ext cx="3178802" cy="584775"/>
          </a:xfrm>
          <a:prstGeom prst="rect">
            <a:avLst/>
          </a:prstGeom>
          <a:noFill/>
        </p:spPr>
        <p:txBody>
          <a:bodyPr wrap="square" rtlCol="0">
            <a:spAutoFit/>
          </a:bodyPr>
          <a:lstStyle/>
          <a:p>
            <a:r>
              <a:rPr lang="zh-CN" altLang="en-US" sz="3200" b="1" dirty="0">
                <a:solidFill>
                  <a:srgbClr val="4D4A70"/>
                </a:solidFill>
                <a:latin typeface="黑体" pitchFamily="49" charset="-122"/>
                <a:ea typeface="黑体" pitchFamily="49" charset="-122"/>
              </a:rPr>
              <a:t>新的报账规范</a:t>
            </a:r>
          </a:p>
        </p:txBody>
      </p:sp>
      <p:grpSp>
        <p:nvGrpSpPr>
          <p:cNvPr id="9" name="组合 8"/>
          <p:cNvGrpSpPr/>
          <p:nvPr/>
        </p:nvGrpSpPr>
        <p:grpSpPr>
          <a:xfrm>
            <a:off x="5347710" y="4032079"/>
            <a:ext cx="1029025" cy="953563"/>
            <a:chOff x="5347710" y="4032079"/>
            <a:chExt cx="1029025" cy="953563"/>
          </a:xfrm>
        </p:grpSpPr>
        <p:pic>
          <p:nvPicPr>
            <p:cNvPr id="26" name="图片 25" descr="墨迹3.png"/>
            <p:cNvPicPr>
              <a:picLocks noChangeAspect="1"/>
            </p:cNvPicPr>
            <p:nvPr/>
          </p:nvPicPr>
          <p:blipFill>
            <a:blip r:embed="rId4" cstate="print"/>
            <a:stretch>
              <a:fillRect/>
            </a:stretch>
          </p:blipFill>
          <p:spPr>
            <a:xfrm>
              <a:off x="5347710" y="4032079"/>
              <a:ext cx="1029025" cy="953563"/>
            </a:xfrm>
            <a:prstGeom prst="rect">
              <a:avLst/>
            </a:prstGeom>
          </p:spPr>
        </p:pic>
        <p:sp>
          <p:nvSpPr>
            <p:cNvPr id="27" name="文本框 26"/>
            <p:cNvSpPr txBox="1"/>
            <p:nvPr/>
          </p:nvSpPr>
          <p:spPr>
            <a:xfrm>
              <a:off x="5664117" y="4245104"/>
              <a:ext cx="613317" cy="523220"/>
            </a:xfrm>
            <a:prstGeom prst="rect">
              <a:avLst/>
            </a:prstGeom>
            <a:noFill/>
          </p:spPr>
          <p:txBody>
            <a:bodyPr wrap="square" rtlCol="0">
              <a:spAutoFit/>
            </a:bodyPr>
            <a:lstStyle/>
            <a:p>
              <a:r>
                <a:rPr lang="zh-CN" altLang="en-US" sz="2800" dirty="0">
                  <a:solidFill>
                    <a:schemeClr val="bg1"/>
                  </a:solidFill>
                  <a:latin typeface="叶根友毛笔行书" panose="02010601030101010101" pitchFamily="2" charset="-122"/>
                  <a:ea typeface="叶根友毛笔行书" panose="02010601030101010101" pitchFamily="2" charset="-122"/>
                </a:rPr>
                <a:t>四</a:t>
              </a:r>
            </a:p>
          </p:txBody>
        </p:sp>
      </p:grpSp>
      <p:sp>
        <p:nvSpPr>
          <p:cNvPr id="28" name="文本框 27"/>
          <p:cNvSpPr txBox="1"/>
          <p:nvPr/>
        </p:nvSpPr>
        <p:spPr>
          <a:xfrm>
            <a:off x="6581132" y="5198667"/>
            <a:ext cx="5217167" cy="584775"/>
          </a:xfrm>
          <a:prstGeom prst="rect">
            <a:avLst/>
          </a:prstGeom>
          <a:noFill/>
        </p:spPr>
        <p:txBody>
          <a:bodyPr wrap="square" rtlCol="0">
            <a:spAutoFit/>
          </a:bodyPr>
          <a:lstStyle/>
          <a:p>
            <a:r>
              <a:rPr lang="zh-CN" altLang="en-US" sz="3200" b="1" dirty="0">
                <a:solidFill>
                  <a:srgbClr val="4D4A70"/>
                </a:solidFill>
                <a:latin typeface="黑体" pitchFamily="49" charset="-122"/>
                <a:ea typeface="黑体" pitchFamily="49" charset="-122"/>
              </a:rPr>
              <a:t>网报系统即将上线功能</a:t>
            </a:r>
            <a:endParaRPr lang="zh-CN" altLang="en-US" sz="3200" dirty="0">
              <a:solidFill>
                <a:srgbClr val="4D4A70"/>
              </a:solidFill>
              <a:latin typeface="黑体" pitchFamily="49" charset="-122"/>
              <a:ea typeface="黑体" pitchFamily="49" charset="-122"/>
            </a:endParaRPr>
          </a:p>
        </p:txBody>
      </p:sp>
      <p:grpSp>
        <p:nvGrpSpPr>
          <p:cNvPr id="10" name="组合 9"/>
          <p:cNvGrpSpPr/>
          <p:nvPr/>
        </p:nvGrpSpPr>
        <p:grpSpPr>
          <a:xfrm>
            <a:off x="5347712" y="5034839"/>
            <a:ext cx="1029025" cy="953563"/>
            <a:chOff x="5347712" y="5034839"/>
            <a:chExt cx="1029025" cy="953563"/>
          </a:xfrm>
        </p:grpSpPr>
        <p:pic>
          <p:nvPicPr>
            <p:cNvPr id="29" name="图片 28" descr="墨迹3.png"/>
            <p:cNvPicPr>
              <a:picLocks noChangeAspect="1"/>
            </p:cNvPicPr>
            <p:nvPr/>
          </p:nvPicPr>
          <p:blipFill>
            <a:blip r:embed="rId4" cstate="print"/>
            <a:stretch>
              <a:fillRect/>
            </a:stretch>
          </p:blipFill>
          <p:spPr>
            <a:xfrm>
              <a:off x="5347712" y="5034839"/>
              <a:ext cx="1029025" cy="953563"/>
            </a:xfrm>
            <a:prstGeom prst="rect">
              <a:avLst/>
            </a:prstGeom>
          </p:spPr>
        </p:pic>
        <p:sp>
          <p:nvSpPr>
            <p:cNvPr id="30" name="文本框 29"/>
            <p:cNvSpPr txBox="1"/>
            <p:nvPr/>
          </p:nvSpPr>
          <p:spPr>
            <a:xfrm>
              <a:off x="5656287" y="5229444"/>
              <a:ext cx="613317" cy="523220"/>
            </a:xfrm>
            <a:prstGeom prst="rect">
              <a:avLst/>
            </a:prstGeom>
            <a:noFill/>
          </p:spPr>
          <p:txBody>
            <a:bodyPr wrap="square" rtlCol="0">
              <a:spAutoFit/>
            </a:bodyPr>
            <a:lstStyle/>
            <a:p>
              <a:r>
                <a:rPr lang="zh-CN" altLang="en-US" sz="2800" dirty="0">
                  <a:solidFill>
                    <a:schemeClr val="bg1"/>
                  </a:solidFill>
                  <a:latin typeface="叶根友毛笔行书" panose="02010601030101010101" pitchFamily="2" charset="-122"/>
                  <a:ea typeface="叶根友毛笔行书" panose="02010601030101010101" pitchFamily="2" charset="-122"/>
                </a:rPr>
                <a:t>五</a:t>
              </a:r>
            </a:p>
          </p:txBody>
        </p:sp>
      </p:grpSp>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90">
                                              <p:stCondLst>
                                                <p:cond delay="0"/>
                                              </p:stCondLst>
                                            </p:cTn>
                                            <p:tgtEl>
                                              <p:spTgt spid="3"/>
                                            </p:tgtEl>
                                          </p:cBhvr>
                                        </p:animEffect>
                                        <p:anim calcmode="lin" valueType="num">
                                          <p:cBhvr>
                                            <p:cTn id="8"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gtEl>
                                          </p:cBhvr>
                                          <p:to x="100000" y="60000"/>
                                        </p:animScale>
                                        <p:animScale>
                                          <p:cBhvr>
                                            <p:cTn id="14" dur="83" decel="50000">
                                              <p:stCondLst>
                                                <p:cond delay="338"/>
                                              </p:stCondLst>
                                            </p:cTn>
                                            <p:tgtEl>
                                              <p:spTgt spid="3"/>
                                            </p:tgtEl>
                                          </p:cBhvr>
                                          <p:to x="100000" y="100000"/>
                                        </p:animScale>
                                        <p:animScale>
                                          <p:cBhvr>
                                            <p:cTn id="15" dur="13">
                                              <p:stCondLst>
                                                <p:cond delay="656"/>
                                              </p:stCondLst>
                                            </p:cTn>
                                            <p:tgtEl>
                                              <p:spTgt spid="3"/>
                                            </p:tgtEl>
                                          </p:cBhvr>
                                          <p:to x="100000" y="80000"/>
                                        </p:animScale>
                                        <p:animScale>
                                          <p:cBhvr>
                                            <p:cTn id="16" dur="83" decel="50000">
                                              <p:stCondLst>
                                                <p:cond delay="669"/>
                                              </p:stCondLst>
                                            </p:cTn>
                                            <p:tgtEl>
                                              <p:spTgt spid="3"/>
                                            </p:tgtEl>
                                          </p:cBhvr>
                                          <p:to x="100000" y="100000"/>
                                        </p:animScale>
                                        <p:animScale>
                                          <p:cBhvr>
                                            <p:cTn id="17" dur="13">
                                              <p:stCondLst>
                                                <p:cond delay="821"/>
                                              </p:stCondLst>
                                            </p:cTn>
                                            <p:tgtEl>
                                              <p:spTgt spid="3"/>
                                            </p:tgtEl>
                                          </p:cBhvr>
                                          <p:to x="100000" y="90000"/>
                                        </p:animScale>
                                        <p:animScale>
                                          <p:cBhvr>
                                            <p:cTn id="18" dur="83" decel="50000">
                                              <p:stCondLst>
                                                <p:cond delay="834"/>
                                              </p:stCondLst>
                                            </p:cTn>
                                            <p:tgtEl>
                                              <p:spTgt spid="3"/>
                                            </p:tgtEl>
                                          </p:cBhvr>
                                          <p:to x="100000" y="100000"/>
                                        </p:animScale>
                                        <p:animScale>
                                          <p:cBhvr>
                                            <p:cTn id="19" dur="13">
                                              <p:stCondLst>
                                                <p:cond delay="904"/>
                                              </p:stCondLst>
                                            </p:cTn>
                                            <p:tgtEl>
                                              <p:spTgt spid="3"/>
                                            </p:tgtEl>
                                          </p:cBhvr>
                                          <p:to x="100000" y="95000"/>
                                        </p:animScale>
                                        <p:animScale>
                                          <p:cBhvr>
                                            <p:cTn id="20" dur="83" decel="50000">
                                              <p:stCondLst>
                                                <p:cond delay="917"/>
                                              </p:stCondLst>
                                            </p:cTn>
                                            <p:tgtEl>
                                              <p:spTgt spid="3"/>
                                            </p:tgtEl>
                                          </p:cBhvr>
                                          <p:to x="100000" y="100000"/>
                                        </p:animScale>
                                      </p:childTnLst>
                                    </p:cTn>
                                  </p:par>
                                  <p:par>
                                    <p:cTn id="21" presetID="26" presetClass="entr" presetSubtype="0"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290">
                                              <p:stCondLst>
                                                <p:cond delay="0"/>
                                              </p:stCondLst>
                                            </p:cTn>
                                            <p:tgtEl>
                                              <p:spTgt spid="4"/>
                                            </p:tgtEl>
                                          </p:cBhvr>
                                        </p:animEffect>
                                        <p:anim calcmode="lin" valueType="num">
                                          <p:cBhvr>
                                            <p:cTn id="24"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29" dur="13">
                                              <p:stCondLst>
                                                <p:cond delay="325"/>
                                              </p:stCondLst>
                                            </p:cTn>
                                            <p:tgtEl>
                                              <p:spTgt spid="4"/>
                                            </p:tgtEl>
                                          </p:cBhvr>
                                          <p:to x="100000" y="60000"/>
                                        </p:animScale>
                                        <p:animScale>
                                          <p:cBhvr>
                                            <p:cTn id="30" dur="83" decel="50000">
                                              <p:stCondLst>
                                                <p:cond delay="338"/>
                                              </p:stCondLst>
                                            </p:cTn>
                                            <p:tgtEl>
                                              <p:spTgt spid="4"/>
                                            </p:tgtEl>
                                          </p:cBhvr>
                                          <p:to x="100000" y="100000"/>
                                        </p:animScale>
                                        <p:animScale>
                                          <p:cBhvr>
                                            <p:cTn id="31" dur="13">
                                              <p:stCondLst>
                                                <p:cond delay="656"/>
                                              </p:stCondLst>
                                            </p:cTn>
                                            <p:tgtEl>
                                              <p:spTgt spid="4"/>
                                            </p:tgtEl>
                                          </p:cBhvr>
                                          <p:to x="100000" y="80000"/>
                                        </p:animScale>
                                        <p:animScale>
                                          <p:cBhvr>
                                            <p:cTn id="32" dur="83" decel="50000">
                                              <p:stCondLst>
                                                <p:cond delay="669"/>
                                              </p:stCondLst>
                                            </p:cTn>
                                            <p:tgtEl>
                                              <p:spTgt spid="4"/>
                                            </p:tgtEl>
                                          </p:cBhvr>
                                          <p:to x="100000" y="100000"/>
                                        </p:animScale>
                                        <p:animScale>
                                          <p:cBhvr>
                                            <p:cTn id="33" dur="13">
                                              <p:stCondLst>
                                                <p:cond delay="821"/>
                                              </p:stCondLst>
                                            </p:cTn>
                                            <p:tgtEl>
                                              <p:spTgt spid="4"/>
                                            </p:tgtEl>
                                          </p:cBhvr>
                                          <p:to x="100000" y="90000"/>
                                        </p:animScale>
                                        <p:animScale>
                                          <p:cBhvr>
                                            <p:cTn id="34" dur="83" decel="50000">
                                              <p:stCondLst>
                                                <p:cond delay="834"/>
                                              </p:stCondLst>
                                            </p:cTn>
                                            <p:tgtEl>
                                              <p:spTgt spid="4"/>
                                            </p:tgtEl>
                                          </p:cBhvr>
                                          <p:to x="100000" y="100000"/>
                                        </p:animScale>
                                        <p:animScale>
                                          <p:cBhvr>
                                            <p:cTn id="35" dur="13">
                                              <p:stCondLst>
                                                <p:cond delay="904"/>
                                              </p:stCondLst>
                                            </p:cTn>
                                            <p:tgtEl>
                                              <p:spTgt spid="4"/>
                                            </p:tgtEl>
                                          </p:cBhvr>
                                          <p:to x="100000" y="95000"/>
                                        </p:animScale>
                                        <p:animScale>
                                          <p:cBhvr>
                                            <p:cTn id="36" dur="83" decel="50000">
                                              <p:stCondLst>
                                                <p:cond delay="917"/>
                                              </p:stCondLst>
                                            </p:cTn>
                                            <p:tgtEl>
                                              <p:spTgt spid="4"/>
                                            </p:tgtEl>
                                          </p:cBhvr>
                                          <p:to x="100000" y="100000"/>
                                        </p:animScale>
                                      </p:childTnLst>
                                    </p:cTn>
                                  </p:par>
                                </p:childTnLst>
                              </p:cTn>
                            </p:par>
                            <p:par>
                              <p:cTn id="37" fill="hold">
                                <p:stCondLst>
                                  <p:cond delay="1300"/>
                                </p:stCondLst>
                                <p:childTnLst>
                                  <p:par>
                                    <p:cTn id="38" presetID="9"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dissolve">
                                          <p:cBhvr>
                                            <p:cTn id="40" dur="1000"/>
                                            <p:tgtEl>
                                              <p:spTgt spid="10"/>
                                            </p:tgtEl>
                                          </p:cBhvr>
                                        </p:animEffect>
                                      </p:childTnLst>
                                    </p:cTn>
                                  </p:par>
                                  <p:par>
                                    <p:cTn id="41" presetID="9" presetClass="entr" presetSubtype="0" fill="hold" nodeType="with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dissolve">
                                          <p:cBhvr>
                                            <p:cTn id="43" dur="1000"/>
                                            <p:tgtEl>
                                              <p:spTgt spid="2"/>
                                            </p:tgtEl>
                                          </p:cBhvr>
                                        </p:animEffect>
                                      </p:childTnLst>
                                    </p:cTn>
                                  </p:par>
                                  <p:par>
                                    <p:cTn id="44" presetID="9"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dissolve">
                                          <p:cBhvr>
                                            <p:cTn id="46" dur="1000"/>
                                            <p:tgtEl>
                                              <p:spTgt spid="6"/>
                                            </p:tgtEl>
                                          </p:cBhvr>
                                        </p:animEffect>
                                      </p:childTnLst>
                                    </p:cTn>
                                  </p:par>
                                  <p:par>
                                    <p:cTn id="47" presetID="9" presetClass="entr" presetSubtype="0"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ssolve">
                                          <p:cBhvr>
                                            <p:cTn id="49" dur="1000"/>
                                            <p:tgtEl>
                                              <p:spTgt spid="8"/>
                                            </p:tgtEl>
                                          </p:cBhvr>
                                        </p:animEffect>
                                      </p:childTnLst>
                                    </p:cTn>
                                  </p:par>
                                  <p:par>
                                    <p:cTn id="50" presetID="9" presetClass="entr" presetSubtype="0" fill="hold"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dissolve">
                                          <p:cBhvr>
                                            <p:cTn id="52" dur="1000"/>
                                            <p:tgtEl>
                                              <p:spTgt spid="9"/>
                                            </p:tgtEl>
                                          </p:cBhvr>
                                        </p:animEffect>
                                      </p:childTnLst>
                                    </p:cTn>
                                  </p:par>
                                </p:childTnLst>
                              </p:cTn>
                            </p:par>
                            <p:par>
                              <p:cTn id="53" fill="hold">
                                <p:stCondLst>
                                  <p:cond delay="2300"/>
                                </p:stCondLst>
                                <p:childTnLst>
                                  <p:par>
                                    <p:cTn id="54" presetID="2" presetClass="entr" presetSubtype="2" fill="hold" grpId="0" nodeType="afterEffect" p14:presetBounceEnd="40000">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14:bounceEnd="40000">
                                          <p:cBhvr additive="base">
                                            <p:cTn id="56" dur="100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57" dur="1000" fill="hold"/>
                                            <p:tgtEl>
                                              <p:spTgt spid="14"/>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40000">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14:bounceEnd="40000">
                                          <p:cBhvr additive="base">
                                            <p:cTn id="60" dur="10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61" dur="1000" fill="hold"/>
                                            <p:tgtEl>
                                              <p:spTgt spid="1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14:presetBounceEnd="40000">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14:bounceEnd="40000">
                                          <p:cBhvr additive="base">
                                            <p:cTn id="64" dur="10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65" dur="1000" fill="hold"/>
                                            <p:tgtEl>
                                              <p:spTgt spid="22"/>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14:presetBounceEnd="40000">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14:bounceEnd="40000">
                                          <p:cBhvr additive="base">
                                            <p:cTn id="68" dur="10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69" dur="1000" fill="hold"/>
                                            <p:tgtEl>
                                              <p:spTgt spid="25"/>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14:presetBounceEnd="40000">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14:bounceEnd="40000">
                                          <p:cBhvr additive="base">
                                            <p:cTn id="72" dur="100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73"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4" grpId="0"/>
          <p:bldP spid="19" grpId="0"/>
          <p:bldP spid="22" grpId="0"/>
          <p:bldP spid="25" grpId="0"/>
          <p:bldP spid="2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90">
                                              <p:stCondLst>
                                                <p:cond delay="0"/>
                                              </p:stCondLst>
                                            </p:cTn>
                                            <p:tgtEl>
                                              <p:spTgt spid="3"/>
                                            </p:tgtEl>
                                          </p:cBhvr>
                                        </p:animEffect>
                                        <p:anim calcmode="lin" valueType="num">
                                          <p:cBhvr>
                                            <p:cTn id="8"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gtEl>
                                          </p:cBhvr>
                                          <p:to x="100000" y="60000"/>
                                        </p:animScale>
                                        <p:animScale>
                                          <p:cBhvr>
                                            <p:cTn id="14" dur="83" decel="50000">
                                              <p:stCondLst>
                                                <p:cond delay="338"/>
                                              </p:stCondLst>
                                            </p:cTn>
                                            <p:tgtEl>
                                              <p:spTgt spid="3"/>
                                            </p:tgtEl>
                                          </p:cBhvr>
                                          <p:to x="100000" y="100000"/>
                                        </p:animScale>
                                        <p:animScale>
                                          <p:cBhvr>
                                            <p:cTn id="15" dur="13">
                                              <p:stCondLst>
                                                <p:cond delay="656"/>
                                              </p:stCondLst>
                                            </p:cTn>
                                            <p:tgtEl>
                                              <p:spTgt spid="3"/>
                                            </p:tgtEl>
                                          </p:cBhvr>
                                          <p:to x="100000" y="80000"/>
                                        </p:animScale>
                                        <p:animScale>
                                          <p:cBhvr>
                                            <p:cTn id="16" dur="83" decel="50000">
                                              <p:stCondLst>
                                                <p:cond delay="669"/>
                                              </p:stCondLst>
                                            </p:cTn>
                                            <p:tgtEl>
                                              <p:spTgt spid="3"/>
                                            </p:tgtEl>
                                          </p:cBhvr>
                                          <p:to x="100000" y="100000"/>
                                        </p:animScale>
                                        <p:animScale>
                                          <p:cBhvr>
                                            <p:cTn id="17" dur="13">
                                              <p:stCondLst>
                                                <p:cond delay="821"/>
                                              </p:stCondLst>
                                            </p:cTn>
                                            <p:tgtEl>
                                              <p:spTgt spid="3"/>
                                            </p:tgtEl>
                                          </p:cBhvr>
                                          <p:to x="100000" y="90000"/>
                                        </p:animScale>
                                        <p:animScale>
                                          <p:cBhvr>
                                            <p:cTn id="18" dur="83" decel="50000">
                                              <p:stCondLst>
                                                <p:cond delay="834"/>
                                              </p:stCondLst>
                                            </p:cTn>
                                            <p:tgtEl>
                                              <p:spTgt spid="3"/>
                                            </p:tgtEl>
                                          </p:cBhvr>
                                          <p:to x="100000" y="100000"/>
                                        </p:animScale>
                                        <p:animScale>
                                          <p:cBhvr>
                                            <p:cTn id="19" dur="13">
                                              <p:stCondLst>
                                                <p:cond delay="904"/>
                                              </p:stCondLst>
                                            </p:cTn>
                                            <p:tgtEl>
                                              <p:spTgt spid="3"/>
                                            </p:tgtEl>
                                          </p:cBhvr>
                                          <p:to x="100000" y="95000"/>
                                        </p:animScale>
                                        <p:animScale>
                                          <p:cBhvr>
                                            <p:cTn id="20" dur="83" decel="50000">
                                              <p:stCondLst>
                                                <p:cond delay="917"/>
                                              </p:stCondLst>
                                            </p:cTn>
                                            <p:tgtEl>
                                              <p:spTgt spid="3"/>
                                            </p:tgtEl>
                                          </p:cBhvr>
                                          <p:to x="100000" y="100000"/>
                                        </p:animScale>
                                      </p:childTnLst>
                                    </p:cTn>
                                  </p:par>
                                  <p:par>
                                    <p:cTn id="21" presetID="26" presetClass="entr" presetSubtype="0"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290">
                                              <p:stCondLst>
                                                <p:cond delay="0"/>
                                              </p:stCondLst>
                                            </p:cTn>
                                            <p:tgtEl>
                                              <p:spTgt spid="4"/>
                                            </p:tgtEl>
                                          </p:cBhvr>
                                        </p:animEffect>
                                        <p:anim calcmode="lin" valueType="num">
                                          <p:cBhvr>
                                            <p:cTn id="24"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29" dur="13">
                                              <p:stCondLst>
                                                <p:cond delay="325"/>
                                              </p:stCondLst>
                                            </p:cTn>
                                            <p:tgtEl>
                                              <p:spTgt spid="4"/>
                                            </p:tgtEl>
                                          </p:cBhvr>
                                          <p:to x="100000" y="60000"/>
                                        </p:animScale>
                                        <p:animScale>
                                          <p:cBhvr>
                                            <p:cTn id="30" dur="83" decel="50000">
                                              <p:stCondLst>
                                                <p:cond delay="338"/>
                                              </p:stCondLst>
                                            </p:cTn>
                                            <p:tgtEl>
                                              <p:spTgt spid="4"/>
                                            </p:tgtEl>
                                          </p:cBhvr>
                                          <p:to x="100000" y="100000"/>
                                        </p:animScale>
                                        <p:animScale>
                                          <p:cBhvr>
                                            <p:cTn id="31" dur="13">
                                              <p:stCondLst>
                                                <p:cond delay="656"/>
                                              </p:stCondLst>
                                            </p:cTn>
                                            <p:tgtEl>
                                              <p:spTgt spid="4"/>
                                            </p:tgtEl>
                                          </p:cBhvr>
                                          <p:to x="100000" y="80000"/>
                                        </p:animScale>
                                        <p:animScale>
                                          <p:cBhvr>
                                            <p:cTn id="32" dur="83" decel="50000">
                                              <p:stCondLst>
                                                <p:cond delay="669"/>
                                              </p:stCondLst>
                                            </p:cTn>
                                            <p:tgtEl>
                                              <p:spTgt spid="4"/>
                                            </p:tgtEl>
                                          </p:cBhvr>
                                          <p:to x="100000" y="100000"/>
                                        </p:animScale>
                                        <p:animScale>
                                          <p:cBhvr>
                                            <p:cTn id="33" dur="13">
                                              <p:stCondLst>
                                                <p:cond delay="821"/>
                                              </p:stCondLst>
                                            </p:cTn>
                                            <p:tgtEl>
                                              <p:spTgt spid="4"/>
                                            </p:tgtEl>
                                          </p:cBhvr>
                                          <p:to x="100000" y="90000"/>
                                        </p:animScale>
                                        <p:animScale>
                                          <p:cBhvr>
                                            <p:cTn id="34" dur="83" decel="50000">
                                              <p:stCondLst>
                                                <p:cond delay="834"/>
                                              </p:stCondLst>
                                            </p:cTn>
                                            <p:tgtEl>
                                              <p:spTgt spid="4"/>
                                            </p:tgtEl>
                                          </p:cBhvr>
                                          <p:to x="100000" y="100000"/>
                                        </p:animScale>
                                        <p:animScale>
                                          <p:cBhvr>
                                            <p:cTn id="35" dur="13">
                                              <p:stCondLst>
                                                <p:cond delay="904"/>
                                              </p:stCondLst>
                                            </p:cTn>
                                            <p:tgtEl>
                                              <p:spTgt spid="4"/>
                                            </p:tgtEl>
                                          </p:cBhvr>
                                          <p:to x="100000" y="95000"/>
                                        </p:animScale>
                                        <p:animScale>
                                          <p:cBhvr>
                                            <p:cTn id="36" dur="83" decel="50000">
                                              <p:stCondLst>
                                                <p:cond delay="917"/>
                                              </p:stCondLst>
                                            </p:cTn>
                                            <p:tgtEl>
                                              <p:spTgt spid="4"/>
                                            </p:tgtEl>
                                          </p:cBhvr>
                                          <p:to x="100000" y="100000"/>
                                        </p:animScale>
                                      </p:childTnLst>
                                    </p:cTn>
                                  </p:par>
                                </p:childTnLst>
                              </p:cTn>
                            </p:par>
                            <p:par>
                              <p:cTn id="37" fill="hold">
                                <p:stCondLst>
                                  <p:cond delay="1300"/>
                                </p:stCondLst>
                                <p:childTnLst>
                                  <p:par>
                                    <p:cTn id="38" presetID="9"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dissolve">
                                          <p:cBhvr>
                                            <p:cTn id="40" dur="1000"/>
                                            <p:tgtEl>
                                              <p:spTgt spid="10"/>
                                            </p:tgtEl>
                                          </p:cBhvr>
                                        </p:animEffect>
                                      </p:childTnLst>
                                    </p:cTn>
                                  </p:par>
                                  <p:par>
                                    <p:cTn id="41" presetID="9" presetClass="entr" presetSubtype="0" fill="hold" nodeType="with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dissolve">
                                          <p:cBhvr>
                                            <p:cTn id="43" dur="1000"/>
                                            <p:tgtEl>
                                              <p:spTgt spid="2"/>
                                            </p:tgtEl>
                                          </p:cBhvr>
                                        </p:animEffect>
                                      </p:childTnLst>
                                    </p:cTn>
                                  </p:par>
                                  <p:par>
                                    <p:cTn id="44" presetID="9"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dissolve">
                                          <p:cBhvr>
                                            <p:cTn id="46" dur="1000"/>
                                            <p:tgtEl>
                                              <p:spTgt spid="6"/>
                                            </p:tgtEl>
                                          </p:cBhvr>
                                        </p:animEffect>
                                      </p:childTnLst>
                                    </p:cTn>
                                  </p:par>
                                  <p:par>
                                    <p:cTn id="47" presetID="9" presetClass="entr" presetSubtype="0"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ssolve">
                                          <p:cBhvr>
                                            <p:cTn id="49" dur="1000"/>
                                            <p:tgtEl>
                                              <p:spTgt spid="8"/>
                                            </p:tgtEl>
                                          </p:cBhvr>
                                        </p:animEffect>
                                      </p:childTnLst>
                                    </p:cTn>
                                  </p:par>
                                  <p:par>
                                    <p:cTn id="50" presetID="9" presetClass="entr" presetSubtype="0" fill="hold"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dissolve">
                                          <p:cBhvr>
                                            <p:cTn id="52" dur="1000"/>
                                            <p:tgtEl>
                                              <p:spTgt spid="9"/>
                                            </p:tgtEl>
                                          </p:cBhvr>
                                        </p:animEffect>
                                      </p:childTnLst>
                                    </p:cTn>
                                  </p:par>
                                </p:childTnLst>
                              </p:cTn>
                            </p:par>
                            <p:par>
                              <p:cTn id="53" fill="hold">
                                <p:stCondLst>
                                  <p:cond delay="2300"/>
                                </p:stCondLst>
                                <p:childTnLst>
                                  <p:par>
                                    <p:cTn id="54" presetID="2" presetClass="entr" presetSubtype="2"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1000" fill="hold"/>
                                            <p:tgtEl>
                                              <p:spTgt spid="14"/>
                                            </p:tgtEl>
                                            <p:attrNameLst>
                                              <p:attrName>ppt_x</p:attrName>
                                            </p:attrNameLst>
                                          </p:cBhvr>
                                          <p:tavLst>
                                            <p:tav tm="0">
                                              <p:val>
                                                <p:strVal val="1+#ppt_w/2"/>
                                              </p:val>
                                            </p:tav>
                                            <p:tav tm="100000">
                                              <p:val>
                                                <p:strVal val="#ppt_x"/>
                                              </p:val>
                                            </p:tav>
                                          </p:tavLst>
                                        </p:anim>
                                        <p:anim calcmode="lin" valueType="num">
                                          <p:cBhvr additive="base">
                                            <p:cTn id="57" dur="1000" fill="hold"/>
                                            <p:tgtEl>
                                              <p:spTgt spid="14"/>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1000" fill="hold"/>
                                            <p:tgtEl>
                                              <p:spTgt spid="19"/>
                                            </p:tgtEl>
                                            <p:attrNameLst>
                                              <p:attrName>ppt_x</p:attrName>
                                            </p:attrNameLst>
                                          </p:cBhvr>
                                          <p:tavLst>
                                            <p:tav tm="0">
                                              <p:val>
                                                <p:strVal val="1+#ppt_w/2"/>
                                              </p:val>
                                            </p:tav>
                                            <p:tav tm="100000">
                                              <p:val>
                                                <p:strVal val="#ppt_x"/>
                                              </p:val>
                                            </p:tav>
                                          </p:tavLst>
                                        </p:anim>
                                        <p:anim calcmode="lin" valueType="num">
                                          <p:cBhvr additive="base">
                                            <p:cTn id="61" dur="1000" fill="hold"/>
                                            <p:tgtEl>
                                              <p:spTgt spid="1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1000" fill="hold"/>
                                            <p:tgtEl>
                                              <p:spTgt spid="22"/>
                                            </p:tgtEl>
                                            <p:attrNameLst>
                                              <p:attrName>ppt_x</p:attrName>
                                            </p:attrNameLst>
                                          </p:cBhvr>
                                          <p:tavLst>
                                            <p:tav tm="0">
                                              <p:val>
                                                <p:strVal val="1+#ppt_w/2"/>
                                              </p:val>
                                            </p:tav>
                                            <p:tav tm="100000">
                                              <p:val>
                                                <p:strVal val="#ppt_x"/>
                                              </p:val>
                                            </p:tav>
                                          </p:tavLst>
                                        </p:anim>
                                        <p:anim calcmode="lin" valueType="num">
                                          <p:cBhvr additive="base">
                                            <p:cTn id="65" dur="1000" fill="hold"/>
                                            <p:tgtEl>
                                              <p:spTgt spid="22"/>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1000" fill="hold"/>
                                            <p:tgtEl>
                                              <p:spTgt spid="25"/>
                                            </p:tgtEl>
                                            <p:attrNameLst>
                                              <p:attrName>ppt_x</p:attrName>
                                            </p:attrNameLst>
                                          </p:cBhvr>
                                          <p:tavLst>
                                            <p:tav tm="0">
                                              <p:val>
                                                <p:strVal val="1+#ppt_w/2"/>
                                              </p:val>
                                            </p:tav>
                                            <p:tav tm="100000">
                                              <p:val>
                                                <p:strVal val="#ppt_x"/>
                                              </p:val>
                                            </p:tav>
                                          </p:tavLst>
                                        </p:anim>
                                        <p:anim calcmode="lin" valueType="num">
                                          <p:cBhvr additive="base">
                                            <p:cTn id="69" dur="1000" fill="hold"/>
                                            <p:tgtEl>
                                              <p:spTgt spid="25"/>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1000" fill="hold"/>
                                            <p:tgtEl>
                                              <p:spTgt spid="28"/>
                                            </p:tgtEl>
                                            <p:attrNameLst>
                                              <p:attrName>ppt_x</p:attrName>
                                            </p:attrNameLst>
                                          </p:cBhvr>
                                          <p:tavLst>
                                            <p:tav tm="0">
                                              <p:val>
                                                <p:strVal val="1+#ppt_w/2"/>
                                              </p:val>
                                            </p:tav>
                                            <p:tav tm="100000">
                                              <p:val>
                                                <p:strVal val="#ppt_x"/>
                                              </p:val>
                                            </p:tav>
                                          </p:tavLst>
                                        </p:anim>
                                        <p:anim calcmode="lin" valueType="num">
                                          <p:cBhvr additive="base">
                                            <p:cTn id="73"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4" grpId="0"/>
          <p:bldP spid="19" grpId="0"/>
          <p:bldP spid="22" grpId="0"/>
          <p:bldP spid="25" grpId="0"/>
          <p:bldP spid="2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3.1 </a:t>
            </a:r>
            <a:r>
              <a:rPr lang="zh-CN" altLang="en-US" sz="4000" b="1">
                <a:latin typeface="黑体" pitchFamily="49" charset="-122"/>
                <a:ea typeface="黑体" pitchFamily="49" charset="-122"/>
              </a:rPr>
              <a:t>推荐使用浏览器</a:t>
            </a:r>
          </a:p>
        </p:txBody>
      </p:sp>
      <p:sp>
        <p:nvSpPr>
          <p:cNvPr id="22531"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pic>
        <p:nvPicPr>
          <p:cNvPr id="22532" name="Picture 4" descr="https://ss0.bdstatic.com/70cFvHSh_Q1YnxGkpoWK1HF6hhy/it/u=2525345327,1828151183&amp;fm=26&amp;gp=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31484" y="1993900"/>
            <a:ext cx="2785533" cy="273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533"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69100" y="1993900"/>
            <a:ext cx="2878667" cy="278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22534" name="TextBox 8"/>
          <p:cNvSpPr txBox="1">
            <a:spLocks noChangeArrowheads="1"/>
          </p:cNvSpPr>
          <p:nvPr/>
        </p:nvSpPr>
        <p:spPr bwMode="auto">
          <a:xfrm>
            <a:off x="2125134" y="4868864"/>
            <a:ext cx="297603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r>
              <a:rPr lang="en-US" altLang="zh-CN" sz="2400">
                <a:solidFill>
                  <a:srgbClr val="00B050"/>
                </a:solidFill>
                <a:latin typeface="黑体" pitchFamily="49" charset="-122"/>
                <a:ea typeface="黑体" pitchFamily="49" charset="-122"/>
              </a:rPr>
              <a:t>360</a:t>
            </a:r>
            <a:r>
              <a:rPr lang="zh-CN" altLang="en-US" sz="2400">
                <a:solidFill>
                  <a:srgbClr val="00B050"/>
                </a:solidFill>
                <a:latin typeface="黑体" pitchFamily="49" charset="-122"/>
                <a:ea typeface="黑体" pitchFamily="49" charset="-122"/>
              </a:rPr>
              <a:t>浏览器极速模式</a:t>
            </a:r>
            <a:endParaRPr lang="en-US" altLang="zh-CN" sz="2400">
              <a:solidFill>
                <a:srgbClr val="00B050"/>
              </a:solidFill>
              <a:latin typeface="黑体" pitchFamily="49" charset="-122"/>
              <a:ea typeface="黑体" pitchFamily="49" charset="-122"/>
            </a:endParaRPr>
          </a:p>
        </p:txBody>
      </p:sp>
      <p:sp>
        <p:nvSpPr>
          <p:cNvPr id="22535" name="TextBox 9"/>
          <p:cNvSpPr txBox="1">
            <a:spLocks noChangeArrowheads="1"/>
          </p:cNvSpPr>
          <p:nvPr/>
        </p:nvSpPr>
        <p:spPr bwMode="auto">
          <a:xfrm>
            <a:off x="7344833" y="4868864"/>
            <a:ext cx="182245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r>
              <a:rPr lang="zh-CN" altLang="en-US" sz="2400">
                <a:solidFill>
                  <a:srgbClr val="0070C0"/>
                </a:solidFill>
                <a:latin typeface="黑体" pitchFamily="49" charset="-122"/>
                <a:ea typeface="黑体" pitchFamily="49" charset="-122"/>
              </a:rPr>
              <a:t>谷歌浏览器</a:t>
            </a:r>
            <a:endParaRPr lang="en-US" altLang="zh-CN" sz="2400">
              <a:solidFill>
                <a:srgbClr val="0070C0"/>
              </a:solidFill>
              <a:latin typeface="黑体" pitchFamily="49" charset="-122"/>
              <a:ea typeface="黑体" pitchFamily="49" charset="-122"/>
            </a:endParaRPr>
          </a:p>
        </p:txBody>
      </p:sp>
    </p:spTree>
    <p:extLst>
      <p:ext uri="{BB962C8B-B14F-4D97-AF65-F5344CB8AC3E}">
        <p14:creationId xmlns:p14="http://schemas.microsoft.com/office/powerpoint/2010/main" xmlns="" val="3007592693"/>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3.2 </a:t>
            </a:r>
            <a:r>
              <a:rPr lang="zh-CN" altLang="en-US" sz="4000" b="1">
                <a:latin typeface="黑体" pitchFamily="49" charset="-122"/>
                <a:ea typeface="黑体" pitchFamily="49" charset="-122"/>
              </a:rPr>
              <a:t>修改浏览器的模式</a:t>
            </a:r>
          </a:p>
        </p:txBody>
      </p:sp>
      <p:sp>
        <p:nvSpPr>
          <p:cNvPr id="23555"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pic>
        <p:nvPicPr>
          <p:cNvPr id="2355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400" y="1447800"/>
            <a:ext cx="11125200" cy="523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Tree>
    <p:extLst>
      <p:ext uri="{BB962C8B-B14F-4D97-AF65-F5344CB8AC3E}">
        <p14:creationId xmlns:p14="http://schemas.microsoft.com/office/powerpoint/2010/main" xmlns="" val="2150134591"/>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3.3 </a:t>
            </a:r>
            <a:r>
              <a:rPr lang="zh-CN" altLang="en-US" sz="4000" b="1">
                <a:latin typeface="黑体" pitchFamily="49" charset="-122"/>
                <a:ea typeface="黑体" pitchFamily="49" charset="-122"/>
              </a:rPr>
              <a:t>差旅费行程</a:t>
            </a:r>
          </a:p>
        </p:txBody>
      </p:sp>
      <p:sp>
        <p:nvSpPr>
          <p:cNvPr id="24579"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pic>
        <p:nvPicPr>
          <p:cNvPr id="24580" name="Picture 6" descr="C:\Users\Administrator\Desktop\网报系统截图\差旅费行程.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3467" y="1384300"/>
            <a:ext cx="10850034" cy="5232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03235171"/>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3.4 </a:t>
            </a:r>
            <a:r>
              <a:rPr lang="zh-CN" altLang="en-US" sz="4000" b="1">
                <a:latin typeface="黑体" pitchFamily="49" charset="-122"/>
                <a:ea typeface="黑体" pitchFamily="49" charset="-122"/>
              </a:rPr>
              <a:t>借款人</a:t>
            </a:r>
          </a:p>
        </p:txBody>
      </p:sp>
      <p:sp>
        <p:nvSpPr>
          <p:cNvPr id="25603"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pic>
        <p:nvPicPr>
          <p:cNvPr id="25604" name="Picture 2" descr="C:\Users\Administrator\Desktop\网报系统截图\借款人.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0767" y="1320800"/>
            <a:ext cx="10862734" cy="5492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90961596"/>
      </p:ext>
    </p:extLst>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3.5 </a:t>
            </a:r>
            <a:r>
              <a:rPr lang="zh-CN" altLang="en-US" sz="4000" b="1">
                <a:latin typeface="黑体" pitchFamily="49" charset="-122"/>
                <a:ea typeface="黑体" pitchFamily="49" charset="-122"/>
              </a:rPr>
              <a:t>超预算控制</a:t>
            </a:r>
          </a:p>
        </p:txBody>
      </p:sp>
      <p:sp>
        <p:nvSpPr>
          <p:cNvPr id="26627"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pic>
        <p:nvPicPr>
          <p:cNvPr id="26628" name="Picture 2" descr="C:\Users\Administrator\Desktop\网报系统截图\超预算提示.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5799" y="1243013"/>
            <a:ext cx="10820401" cy="5348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399265538"/>
      </p:ext>
    </p:extLst>
  </p:cSld>
  <p:clrMapOvr>
    <a:masterClrMapping/>
  </p:clrMapOvr>
  <p:transition spd="slow">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07534" y="569913"/>
            <a:ext cx="9984317" cy="633412"/>
          </a:xfrm>
        </p:spPr>
        <p:txBody>
          <a:bodyPr/>
          <a:lstStyle/>
          <a:p>
            <a:r>
              <a:rPr lang="en-US" altLang="zh-CN" sz="4000" b="1" dirty="0">
                <a:latin typeface="黑体" pitchFamily="49" charset="-122"/>
                <a:ea typeface="黑体" pitchFamily="49" charset="-122"/>
              </a:rPr>
              <a:t>3.6 </a:t>
            </a:r>
            <a:r>
              <a:rPr lang="zh-CN" altLang="en-US" sz="4000" b="1" dirty="0" smtClean="0">
                <a:latin typeface="黑体" pitchFamily="49" charset="-122"/>
                <a:ea typeface="黑体" pitchFamily="49" charset="-122"/>
              </a:rPr>
              <a:t>内转业务也</a:t>
            </a:r>
            <a:r>
              <a:rPr lang="zh-CN" altLang="en-US" sz="4000" b="1" dirty="0">
                <a:latin typeface="黑体" pitchFamily="49" charset="-122"/>
                <a:ea typeface="黑体" pitchFamily="49" charset="-122"/>
              </a:rPr>
              <a:t>需填写支付信息</a:t>
            </a:r>
          </a:p>
        </p:txBody>
      </p:sp>
      <p:sp>
        <p:nvSpPr>
          <p:cNvPr id="27651"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pic>
        <p:nvPicPr>
          <p:cNvPr id="27652" name="Picture 2" descr="C:\Users\Administrator\Desktop\网报系统截图\校内转账需填写支付方式.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6166" y="1384300"/>
            <a:ext cx="10837334" cy="5245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794499416"/>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007534" y="569913"/>
            <a:ext cx="9984317" cy="633412"/>
          </a:xfrm>
        </p:spPr>
        <p:txBody>
          <a:bodyPr/>
          <a:lstStyle/>
          <a:p>
            <a:r>
              <a:rPr lang="en-US" altLang="zh-CN" sz="4000" b="1" dirty="0">
                <a:latin typeface="黑体" pitchFamily="49" charset="-122"/>
                <a:ea typeface="黑体" pitchFamily="49" charset="-122"/>
              </a:rPr>
              <a:t>3.7 </a:t>
            </a:r>
            <a:r>
              <a:rPr lang="zh-CN" altLang="en-US" sz="4000" b="1" dirty="0">
                <a:latin typeface="黑体" pitchFamily="49" charset="-122"/>
                <a:ea typeface="黑体" pitchFamily="49" charset="-122"/>
              </a:rPr>
              <a:t>薪酬网报单取消委托</a:t>
            </a:r>
          </a:p>
        </p:txBody>
      </p:sp>
      <p:sp>
        <p:nvSpPr>
          <p:cNvPr id="28675"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pic>
        <p:nvPicPr>
          <p:cNvPr id="2867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83167" y="1295401"/>
            <a:ext cx="10570633" cy="5232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Tree>
    <p:extLst>
      <p:ext uri="{BB962C8B-B14F-4D97-AF65-F5344CB8AC3E}">
        <p14:creationId xmlns:p14="http://schemas.microsoft.com/office/powerpoint/2010/main" xmlns="" val="3085558380"/>
      </p:ext>
    </p:extLst>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248614" y="2374545"/>
            <a:ext cx="7943386"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lnSpc>
                <a:spcPct val="130000"/>
              </a:lnSpc>
              <a:defRPr/>
            </a:pPr>
            <a:endParaRPr lang="zh-CN" altLang="en-US" kern="0" dirty="0">
              <a:solidFill>
                <a:srgbClr val="1C1C1C"/>
              </a:solidFill>
              <a:cs typeface="Arial" panose="020B0604020202020204" pitchFamily="34" charset="0"/>
            </a:endParaRPr>
          </a:p>
        </p:txBody>
      </p:sp>
      <p:sp>
        <p:nvSpPr>
          <p:cNvPr id="6" name="矩形 5"/>
          <p:cNvSpPr/>
          <p:nvPr/>
        </p:nvSpPr>
        <p:spPr>
          <a:xfrm>
            <a:off x="0" y="2374545"/>
            <a:ext cx="1806498"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1683835" y="1070517"/>
            <a:ext cx="3261597" cy="3792772"/>
          </a:xfrm>
          <a:prstGeom prst="rect">
            <a:avLst/>
          </a:prstGeom>
        </p:spPr>
      </p:pic>
      <p:sp>
        <p:nvSpPr>
          <p:cNvPr id="7" name="文本框 6"/>
          <p:cNvSpPr txBox="1"/>
          <p:nvPr/>
        </p:nvSpPr>
        <p:spPr>
          <a:xfrm>
            <a:off x="549952" y="3089333"/>
            <a:ext cx="909793" cy="1107996"/>
          </a:xfrm>
          <a:prstGeom prst="rect">
            <a:avLst/>
          </a:prstGeom>
          <a:noFill/>
        </p:spPr>
        <p:txBody>
          <a:bodyPr wrap="square" rtlCol="0">
            <a:spAutoFit/>
          </a:bodyPr>
          <a:lstStyle/>
          <a:p>
            <a:r>
              <a:rPr lang="zh-CN" altLang="en-US" sz="6600" dirty="0">
                <a:solidFill>
                  <a:schemeClr val="bg1"/>
                </a:solidFill>
                <a:latin typeface="黑体" pitchFamily="49" charset="-122"/>
                <a:ea typeface="黑体" pitchFamily="49" charset="-122"/>
              </a:rPr>
              <a:t>肆</a:t>
            </a:r>
          </a:p>
        </p:txBody>
      </p:sp>
      <p:sp>
        <p:nvSpPr>
          <p:cNvPr id="8" name="矩形 7"/>
          <p:cNvSpPr/>
          <p:nvPr/>
        </p:nvSpPr>
        <p:spPr>
          <a:xfrm>
            <a:off x="5083332" y="2934277"/>
            <a:ext cx="5262979" cy="1225400"/>
          </a:xfrm>
          <a:prstGeom prst="rect">
            <a:avLst/>
          </a:prstGeom>
        </p:spPr>
        <p:txBody>
          <a:bodyPr wrap="none">
            <a:spAutoFit/>
          </a:bodyPr>
          <a:lstStyle/>
          <a:p>
            <a:pPr algn="ctr">
              <a:lnSpc>
                <a:spcPct val="130000"/>
              </a:lnSpc>
              <a:defRPr/>
            </a:pPr>
            <a:r>
              <a:rPr lang="zh-CN" altLang="en-US" sz="6600" kern="0" dirty="0">
                <a:solidFill>
                  <a:schemeClr val="bg1"/>
                </a:solidFill>
                <a:latin typeface="黑体" pitchFamily="49" charset="-122"/>
                <a:ea typeface="黑体" pitchFamily="49" charset="-122"/>
                <a:cs typeface="Arial" panose="020B0604020202020204" pitchFamily="34" charset="0"/>
              </a:rPr>
              <a:t>新的报账</a:t>
            </a:r>
            <a:r>
              <a:rPr lang="zh-CN" altLang="en-US" sz="6600" kern="0" dirty="0" smtClean="0">
                <a:solidFill>
                  <a:schemeClr val="bg1"/>
                </a:solidFill>
                <a:latin typeface="黑体" pitchFamily="49" charset="-122"/>
                <a:ea typeface="黑体" pitchFamily="49" charset="-122"/>
                <a:cs typeface="Arial" panose="020B0604020202020204" pitchFamily="34" charset="0"/>
              </a:rPr>
              <a:t>规范</a:t>
            </a:r>
            <a:endParaRPr lang="zh-CN" altLang="en-US" sz="6600" kern="0" dirty="0">
              <a:solidFill>
                <a:schemeClr val="bg1"/>
              </a:solidFill>
              <a:latin typeface="黑体" pitchFamily="49" charset="-122"/>
              <a:ea typeface="黑体" pitchFamily="49" charset="-122"/>
              <a:cs typeface="Arial" panose="020B0604020202020204" pitchFamily="34" charset="0"/>
            </a:endParaRPr>
          </a:p>
        </p:txBody>
      </p:sp>
    </p:spTree>
    <p:extLst>
      <p:ext uri="{BB962C8B-B14F-4D97-AF65-F5344CB8AC3E}">
        <p14:creationId xmlns:p14="http://schemas.microsoft.com/office/powerpoint/2010/main" xmlns="" val="264403309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2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par>
                          <p:cTn id="17" fill="hold">
                            <p:stCondLst>
                              <p:cond delay="1200"/>
                            </p:stCondLst>
                            <p:childTnLst>
                              <p:par>
                                <p:cTn id="18" presetID="37"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anim calcmode="lin" valueType="num">
                                      <p:cBhvr>
                                        <p:cTn id="21" dur="500" fill="hold"/>
                                        <p:tgtEl>
                                          <p:spTgt spid="7"/>
                                        </p:tgtEl>
                                        <p:attrNameLst>
                                          <p:attrName>ppt_x</p:attrName>
                                        </p:attrNameLst>
                                      </p:cBhvr>
                                      <p:tavLst>
                                        <p:tav tm="0">
                                          <p:val>
                                            <p:strVal val="#ppt_x"/>
                                          </p:val>
                                        </p:tav>
                                        <p:tav tm="100000">
                                          <p:val>
                                            <p:strVal val="#ppt_x"/>
                                          </p:val>
                                        </p:tav>
                                      </p:tavLst>
                                    </p:anim>
                                    <p:anim calcmode="lin" valueType="num">
                                      <p:cBhvr>
                                        <p:cTn id="22" dur="450" decel="100000" fill="hold"/>
                                        <p:tgtEl>
                                          <p:spTgt spid="7"/>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24" fill="hold">
                            <p:stCondLst>
                              <p:cond delay="1700"/>
                            </p:stCondLst>
                            <p:childTnLst>
                              <p:par>
                                <p:cTn id="25" presetID="50" presetClass="entr" presetSubtype="0" decel="10000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strVal val="#ppt_w+.3"/>
                                          </p:val>
                                        </p:tav>
                                        <p:tav tm="100000">
                                          <p:val>
                                            <p:strVal val="#ppt_w"/>
                                          </p:val>
                                        </p:tav>
                                      </p:tavLst>
                                    </p:anim>
                                    <p:anim calcmode="lin" valueType="num">
                                      <p:cBhvr>
                                        <p:cTn id="28" dur="500" fill="hold"/>
                                        <p:tgtEl>
                                          <p:spTgt spid="8"/>
                                        </p:tgtEl>
                                        <p:attrNameLst>
                                          <p:attrName>ppt_h</p:attrName>
                                        </p:attrNameLst>
                                      </p:cBhvr>
                                      <p:tavLst>
                                        <p:tav tm="0">
                                          <p:val>
                                            <p:strVal val="#ppt_h"/>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007534" y="569913"/>
            <a:ext cx="9984317" cy="633412"/>
          </a:xfrm>
        </p:spPr>
        <p:txBody>
          <a:bodyPr/>
          <a:lstStyle/>
          <a:p>
            <a:r>
              <a:rPr lang="en-US" altLang="zh-CN" sz="4000" b="1">
                <a:latin typeface="黑体" pitchFamily="49" charset="-122"/>
                <a:ea typeface="黑体" pitchFamily="49" charset="-122"/>
              </a:rPr>
              <a:t>4.1 </a:t>
            </a:r>
            <a:r>
              <a:rPr lang="zh-CN" altLang="en-US" sz="4000" b="1">
                <a:latin typeface="黑体" pitchFamily="49" charset="-122"/>
                <a:ea typeface="黑体" pitchFamily="49" charset="-122"/>
              </a:rPr>
              <a:t>新的记账凭证模板</a:t>
            </a:r>
          </a:p>
        </p:txBody>
      </p:sp>
      <p:sp>
        <p:nvSpPr>
          <p:cNvPr id="30723"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pic>
        <p:nvPicPr>
          <p:cNvPr id="3072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5517" y="1587500"/>
            <a:ext cx="5596467" cy="3784600"/>
          </a:xfrm>
          <a:prstGeom prst="rect">
            <a:avLst/>
          </a:prstGeom>
          <a:noFill/>
          <a:ln>
            <a:solidFill>
              <a:schemeClr val="tx1">
                <a:lumMod val="95000"/>
                <a:lumOff val="5000"/>
              </a:schemeClr>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pic>
        <p:nvPicPr>
          <p:cNvPr id="3072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94500" y="368300"/>
            <a:ext cx="4552951" cy="6121400"/>
          </a:xfrm>
          <a:prstGeom prst="rect">
            <a:avLst/>
          </a:prstGeom>
          <a:solidFill>
            <a:schemeClr val="tx1"/>
          </a:solidFill>
          <a:ln>
            <a:solidFill>
              <a:schemeClr val="tx1">
                <a:lumMod val="95000"/>
                <a:lumOff val="5000"/>
              </a:schemeClr>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7" name="右箭头 6"/>
          <p:cNvSpPr/>
          <p:nvPr/>
        </p:nvSpPr>
        <p:spPr>
          <a:xfrm>
            <a:off x="6235700" y="3213100"/>
            <a:ext cx="508000" cy="3302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74229338"/>
      </p:ext>
    </p:extLst>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007534" y="569913"/>
            <a:ext cx="9984317" cy="633412"/>
          </a:xfrm>
        </p:spPr>
        <p:txBody>
          <a:bodyPr/>
          <a:lstStyle/>
          <a:p>
            <a:r>
              <a:rPr lang="en-US" altLang="zh-CN" sz="4000" b="1">
                <a:latin typeface="黑体" pitchFamily="49" charset="-122"/>
                <a:ea typeface="黑体" pitchFamily="49" charset="-122"/>
              </a:rPr>
              <a:t>4.2 </a:t>
            </a:r>
            <a:r>
              <a:rPr lang="zh-CN" altLang="en-US" sz="4000" b="1">
                <a:latin typeface="黑体" pitchFamily="49" charset="-122"/>
                <a:ea typeface="黑体" pitchFamily="49" charset="-122"/>
              </a:rPr>
              <a:t>新的面报单模板</a:t>
            </a:r>
          </a:p>
        </p:txBody>
      </p:sp>
      <p:sp>
        <p:nvSpPr>
          <p:cNvPr id="31747"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pic>
        <p:nvPicPr>
          <p:cNvPr id="31748"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88617" y="1916113"/>
            <a:ext cx="2590800" cy="275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pic>
        <p:nvPicPr>
          <p:cNvPr id="31749"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167284" y="1587434"/>
            <a:ext cx="2774949" cy="3710931"/>
          </a:xfrm>
          <a:prstGeom prst="rect">
            <a:avLst/>
          </a:prstGeom>
          <a:noFill/>
          <a:ln>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pic>
        <p:nvPicPr>
          <p:cNvPr id="31750"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83867" y="1916113"/>
            <a:ext cx="2592917" cy="275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pic>
        <p:nvPicPr>
          <p:cNvPr id="31751"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35467" y="1586741"/>
            <a:ext cx="2791884" cy="3716916"/>
          </a:xfrm>
          <a:prstGeom prst="rect">
            <a:avLst/>
          </a:prstGeom>
          <a:noFill/>
          <a:ln>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pic>
        <p:nvPicPr>
          <p:cNvPr id="31752" name="Picture 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119968" y="1612900"/>
            <a:ext cx="2758017" cy="3682999"/>
          </a:xfrm>
          <a:prstGeom prst="rect">
            <a:avLst/>
          </a:prstGeom>
          <a:noFill/>
          <a:ln>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pic>
        <p:nvPicPr>
          <p:cNvPr id="31753"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0" y="1587434"/>
            <a:ext cx="2777067" cy="3710931"/>
          </a:xfrm>
          <a:prstGeom prst="rect">
            <a:avLst/>
          </a:prstGeom>
          <a:noFill/>
          <a:ln>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31754" name="TextBox 9"/>
          <p:cNvSpPr txBox="1">
            <a:spLocks noChangeArrowheads="1"/>
          </p:cNvSpPr>
          <p:nvPr/>
        </p:nvSpPr>
        <p:spPr bwMode="auto">
          <a:xfrm>
            <a:off x="2976034" y="5813425"/>
            <a:ext cx="825711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r>
              <a:rPr lang="zh-CN" altLang="en-US" sz="2000" dirty="0">
                <a:solidFill>
                  <a:srgbClr val="FF0000"/>
                </a:solidFill>
                <a:latin typeface="黑体" pitchFamily="49" charset="-122"/>
                <a:ea typeface="黑体" pitchFamily="49" charset="-122"/>
              </a:rPr>
              <a:t>下载地址：财务处网站</a:t>
            </a:r>
            <a:r>
              <a:rPr lang="en-US" altLang="zh-CN" sz="2000" dirty="0">
                <a:solidFill>
                  <a:srgbClr val="FF0000"/>
                </a:solidFill>
                <a:latin typeface="黑体" pitchFamily="49" charset="-122"/>
                <a:ea typeface="黑体" pitchFamily="49" charset="-122"/>
              </a:rPr>
              <a:t>——</a:t>
            </a:r>
            <a:r>
              <a:rPr lang="zh-CN" altLang="en-US" sz="2000" dirty="0">
                <a:solidFill>
                  <a:srgbClr val="FF0000"/>
                </a:solidFill>
                <a:latin typeface="黑体" pitchFamily="49" charset="-122"/>
                <a:ea typeface="黑体" pitchFamily="49" charset="-122"/>
              </a:rPr>
              <a:t>下载中心</a:t>
            </a:r>
            <a:r>
              <a:rPr lang="en-US" altLang="zh-CN" sz="2000" dirty="0">
                <a:solidFill>
                  <a:srgbClr val="FF0000"/>
                </a:solidFill>
                <a:latin typeface="黑体" pitchFamily="49" charset="-122"/>
                <a:ea typeface="黑体" pitchFamily="49" charset="-122"/>
              </a:rPr>
              <a:t>——</a:t>
            </a:r>
            <a:r>
              <a:rPr lang="zh-CN" altLang="en-US" sz="2000" dirty="0">
                <a:solidFill>
                  <a:srgbClr val="FF0000"/>
                </a:solidFill>
                <a:latin typeface="黑体" pitchFamily="49" charset="-122"/>
                <a:ea typeface="黑体" pitchFamily="49" charset="-122"/>
              </a:rPr>
              <a:t>财务报账</a:t>
            </a:r>
          </a:p>
        </p:txBody>
      </p:sp>
    </p:spTree>
    <p:extLst>
      <p:ext uri="{BB962C8B-B14F-4D97-AF65-F5344CB8AC3E}">
        <p14:creationId xmlns:p14="http://schemas.microsoft.com/office/powerpoint/2010/main" xmlns="" val="835805405"/>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248614" y="2374545"/>
            <a:ext cx="7943386"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lnSpc>
                <a:spcPct val="130000"/>
              </a:lnSpc>
              <a:defRPr/>
            </a:pPr>
            <a:endParaRPr lang="zh-CN" altLang="en-US" kern="0" dirty="0">
              <a:solidFill>
                <a:srgbClr val="1C1C1C"/>
              </a:solidFill>
              <a:cs typeface="Arial" panose="020B0604020202020204" pitchFamily="34" charset="0"/>
            </a:endParaRPr>
          </a:p>
        </p:txBody>
      </p:sp>
      <p:sp>
        <p:nvSpPr>
          <p:cNvPr id="6" name="矩形 5"/>
          <p:cNvSpPr/>
          <p:nvPr/>
        </p:nvSpPr>
        <p:spPr>
          <a:xfrm>
            <a:off x="0" y="2374545"/>
            <a:ext cx="1806498"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1683835" y="1070517"/>
            <a:ext cx="3261597" cy="3792772"/>
          </a:xfrm>
          <a:prstGeom prst="rect">
            <a:avLst/>
          </a:prstGeom>
        </p:spPr>
      </p:pic>
      <p:sp>
        <p:nvSpPr>
          <p:cNvPr id="7" name="文本框 6"/>
          <p:cNvSpPr txBox="1"/>
          <p:nvPr/>
        </p:nvSpPr>
        <p:spPr>
          <a:xfrm>
            <a:off x="549952" y="3089333"/>
            <a:ext cx="909793" cy="1015663"/>
          </a:xfrm>
          <a:prstGeom prst="rect">
            <a:avLst/>
          </a:prstGeom>
          <a:noFill/>
        </p:spPr>
        <p:txBody>
          <a:bodyPr wrap="square" rtlCol="0">
            <a:spAutoFit/>
          </a:bodyPr>
          <a:lstStyle/>
          <a:p>
            <a:r>
              <a:rPr lang="zh-CN" altLang="en-US" sz="6000" dirty="0">
                <a:solidFill>
                  <a:schemeClr val="bg1"/>
                </a:solidFill>
                <a:latin typeface="黑体" pitchFamily="49" charset="-122"/>
                <a:ea typeface="黑体" pitchFamily="49" charset="-122"/>
              </a:rPr>
              <a:t>壹</a:t>
            </a:r>
          </a:p>
        </p:txBody>
      </p:sp>
      <p:sp>
        <p:nvSpPr>
          <p:cNvPr id="8" name="矩形 7"/>
          <p:cNvSpPr/>
          <p:nvPr/>
        </p:nvSpPr>
        <p:spPr>
          <a:xfrm>
            <a:off x="4803931" y="2921577"/>
            <a:ext cx="5262980" cy="1225400"/>
          </a:xfrm>
          <a:prstGeom prst="rect">
            <a:avLst/>
          </a:prstGeom>
        </p:spPr>
        <p:txBody>
          <a:bodyPr wrap="none">
            <a:spAutoFit/>
          </a:bodyPr>
          <a:lstStyle/>
          <a:p>
            <a:pPr algn="ctr">
              <a:lnSpc>
                <a:spcPct val="130000"/>
              </a:lnSpc>
              <a:defRPr/>
            </a:pPr>
            <a:r>
              <a:rPr lang="zh-CN" altLang="en-US" sz="6600" kern="0" dirty="0">
                <a:solidFill>
                  <a:schemeClr val="bg1"/>
                </a:solidFill>
                <a:latin typeface="黑体" pitchFamily="49" charset="-122"/>
                <a:ea typeface="黑体" pitchFamily="49" charset="-122"/>
                <a:cs typeface="Arial" panose="020B0604020202020204" pitchFamily="34" charset="0"/>
              </a:rPr>
              <a:t>系统升级</a:t>
            </a:r>
            <a:r>
              <a:rPr lang="zh-CN" altLang="en-US" sz="6600" kern="0" dirty="0" smtClean="0">
                <a:solidFill>
                  <a:schemeClr val="bg1"/>
                </a:solidFill>
                <a:latin typeface="黑体" pitchFamily="49" charset="-122"/>
                <a:ea typeface="黑体" pitchFamily="49" charset="-122"/>
                <a:cs typeface="Arial" panose="020B0604020202020204" pitchFamily="34" charset="0"/>
              </a:rPr>
              <a:t>背景</a:t>
            </a:r>
            <a:endParaRPr lang="zh-CN" altLang="en-US" sz="6600" kern="0" dirty="0">
              <a:solidFill>
                <a:schemeClr val="bg1"/>
              </a:solidFill>
              <a:latin typeface="黑体" pitchFamily="49" charset="-122"/>
              <a:ea typeface="黑体" pitchFamily="49" charset="-122"/>
              <a:cs typeface="Arial" panose="020B0604020202020204" pitchFamily="34"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2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par>
                          <p:cTn id="17" fill="hold">
                            <p:stCondLst>
                              <p:cond delay="1200"/>
                            </p:stCondLst>
                            <p:childTnLst>
                              <p:par>
                                <p:cTn id="18" presetID="37"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anim calcmode="lin" valueType="num">
                                      <p:cBhvr>
                                        <p:cTn id="21" dur="500" fill="hold"/>
                                        <p:tgtEl>
                                          <p:spTgt spid="7"/>
                                        </p:tgtEl>
                                        <p:attrNameLst>
                                          <p:attrName>ppt_x</p:attrName>
                                        </p:attrNameLst>
                                      </p:cBhvr>
                                      <p:tavLst>
                                        <p:tav tm="0">
                                          <p:val>
                                            <p:strVal val="#ppt_x"/>
                                          </p:val>
                                        </p:tav>
                                        <p:tav tm="100000">
                                          <p:val>
                                            <p:strVal val="#ppt_x"/>
                                          </p:val>
                                        </p:tav>
                                      </p:tavLst>
                                    </p:anim>
                                    <p:anim calcmode="lin" valueType="num">
                                      <p:cBhvr>
                                        <p:cTn id="22" dur="450" decel="100000" fill="hold"/>
                                        <p:tgtEl>
                                          <p:spTgt spid="7"/>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24" fill="hold">
                            <p:stCondLst>
                              <p:cond delay="1700"/>
                            </p:stCondLst>
                            <p:childTnLst>
                              <p:par>
                                <p:cTn id="25" presetID="50" presetClass="entr" presetSubtype="0" decel="10000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strVal val="#ppt_w+.3"/>
                                          </p:val>
                                        </p:tav>
                                        <p:tav tm="100000">
                                          <p:val>
                                            <p:strVal val="#ppt_w"/>
                                          </p:val>
                                        </p:tav>
                                      </p:tavLst>
                                    </p:anim>
                                    <p:anim calcmode="lin" valueType="num">
                                      <p:cBhvr>
                                        <p:cTn id="28" dur="500" fill="hold"/>
                                        <p:tgtEl>
                                          <p:spTgt spid="8"/>
                                        </p:tgtEl>
                                        <p:attrNameLst>
                                          <p:attrName>ppt_h</p:attrName>
                                        </p:attrNameLst>
                                      </p:cBhvr>
                                      <p:tavLst>
                                        <p:tav tm="0">
                                          <p:val>
                                            <p:strVal val="#ppt_h"/>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007534" y="569913"/>
            <a:ext cx="9984317" cy="633412"/>
          </a:xfrm>
        </p:spPr>
        <p:txBody>
          <a:bodyPr/>
          <a:lstStyle/>
          <a:p>
            <a:r>
              <a:rPr lang="en-US" altLang="zh-CN" sz="4000" b="1">
                <a:latin typeface="黑体" pitchFamily="49" charset="-122"/>
                <a:ea typeface="黑体" pitchFamily="49" charset="-122"/>
              </a:rPr>
              <a:t>4.3 </a:t>
            </a:r>
            <a:r>
              <a:rPr lang="zh-CN" altLang="en-US" sz="4000" b="1">
                <a:latin typeface="黑体" pitchFamily="49" charset="-122"/>
                <a:ea typeface="黑体" pitchFamily="49" charset="-122"/>
              </a:rPr>
              <a:t>新的粘贴发票规范</a:t>
            </a:r>
          </a:p>
        </p:txBody>
      </p:sp>
      <p:sp>
        <p:nvSpPr>
          <p:cNvPr id="32771"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32773" name="TextBox 6"/>
          <p:cNvSpPr txBox="1">
            <a:spLocks noChangeArrowheads="1"/>
          </p:cNvSpPr>
          <p:nvPr/>
        </p:nvSpPr>
        <p:spPr bwMode="auto">
          <a:xfrm>
            <a:off x="2618317" y="6128685"/>
            <a:ext cx="663995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b="1">
                <a:solidFill>
                  <a:schemeClr val="tx1"/>
                </a:solidFill>
                <a:latin typeface="宋体" pitchFamily="2" charset="-122"/>
                <a:ea typeface="宋体" pitchFamily="2" charset="-122"/>
              </a:defRPr>
            </a:lvl1pPr>
            <a:lvl2pPr marL="742950" indent="-285750" eaLnBrk="0" hangingPunct="0">
              <a:defRPr b="1">
                <a:solidFill>
                  <a:schemeClr val="tx1"/>
                </a:solidFill>
                <a:latin typeface="宋体" pitchFamily="2" charset="-122"/>
                <a:ea typeface="宋体" pitchFamily="2" charset="-122"/>
              </a:defRPr>
            </a:lvl2pPr>
            <a:lvl3pPr marL="1143000" indent="-228600" eaLnBrk="0" hangingPunct="0">
              <a:defRPr b="1">
                <a:solidFill>
                  <a:schemeClr val="tx1"/>
                </a:solidFill>
                <a:latin typeface="宋体" pitchFamily="2" charset="-122"/>
                <a:ea typeface="宋体" pitchFamily="2" charset="-122"/>
              </a:defRPr>
            </a:lvl3pPr>
            <a:lvl4pPr marL="1600200" indent="-228600" eaLnBrk="0" hangingPunct="0">
              <a:defRPr b="1">
                <a:solidFill>
                  <a:schemeClr val="tx1"/>
                </a:solidFill>
                <a:latin typeface="宋体" pitchFamily="2" charset="-122"/>
                <a:ea typeface="宋体" pitchFamily="2" charset="-122"/>
              </a:defRPr>
            </a:lvl4pPr>
            <a:lvl5pPr marL="2057400" indent="-228600" eaLnBrk="0" hangingPunct="0">
              <a:defRPr b="1">
                <a:solidFill>
                  <a:schemeClr val="tx1"/>
                </a:solidFill>
                <a:latin typeface="宋体" pitchFamily="2" charset="-122"/>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b="1">
                <a:solidFill>
                  <a:schemeClr val="tx1"/>
                </a:solidFill>
                <a:latin typeface="宋体" pitchFamily="2" charset="-122"/>
                <a:ea typeface="宋体" pitchFamily="2" charset="-122"/>
              </a:defRPr>
            </a:lvl9pPr>
          </a:lstStyle>
          <a:p>
            <a:pPr eaLnBrk="1" hangingPunct="1"/>
            <a:r>
              <a:rPr lang="zh-CN" altLang="en-US" sz="2000" dirty="0">
                <a:solidFill>
                  <a:srgbClr val="FF0000"/>
                </a:solidFill>
                <a:latin typeface="黑体" pitchFamily="49" charset="-122"/>
                <a:ea typeface="黑体" pitchFamily="49" charset="-122"/>
              </a:rPr>
              <a:t>粘贴发票底单用</a:t>
            </a:r>
            <a:r>
              <a:rPr lang="en-US" altLang="zh-CN" sz="2000" dirty="0">
                <a:solidFill>
                  <a:srgbClr val="FF0000"/>
                </a:solidFill>
                <a:latin typeface="黑体" pitchFamily="49" charset="-122"/>
                <a:ea typeface="黑体" pitchFamily="49" charset="-122"/>
              </a:rPr>
              <a:t>A4</a:t>
            </a:r>
            <a:r>
              <a:rPr lang="zh-CN" altLang="en-US" sz="2000" dirty="0">
                <a:solidFill>
                  <a:srgbClr val="FF0000"/>
                </a:solidFill>
                <a:latin typeface="黑体" pitchFamily="49" charset="-122"/>
                <a:ea typeface="黑体" pitchFamily="49" charset="-122"/>
              </a:rPr>
              <a:t>废纸，粘贴的发票不要超过</a:t>
            </a:r>
            <a:r>
              <a:rPr lang="en-US" altLang="zh-CN" sz="2000" dirty="0">
                <a:solidFill>
                  <a:srgbClr val="FF0000"/>
                </a:solidFill>
                <a:latin typeface="黑体" pitchFamily="49" charset="-122"/>
                <a:ea typeface="黑体" pitchFamily="49" charset="-122"/>
              </a:rPr>
              <a:t>A4</a:t>
            </a:r>
            <a:r>
              <a:rPr lang="zh-CN" altLang="en-US" sz="2000" dirty="0">
                <a:solidFill>
                  <a:srgbClr val="FF0000"/>
                </a:solidFill>
                <a:latin typeface="黑体" pitchFamily="49" charset="-122"/>
                <a:ea typeface="黑体" pitchFamily="49" charset="-122"/>
              </a:rPr>
              <a:t>纸的范围</a:t>
            </a:r>
          </a:p>
        </p:txBody>
      </p:sp>
      <p:pic>
        <p:nvPicPr>
          <p:cNvPr id="1026" name="Picture 2"/>
          <p:cNvPicPr>
            <a:picLocks noChangeAspect="1" noChangeArrowheads="1"/>
          </p:cNvPicPr>
          <p:nvPr/>
        </p:nvPicPr>
        <p:blipFill>
          <a:blip r:embed="rId3" cstate="print"/>
          <a:srcRect/>
          <a:stretch>
            <a:fillRect/>
          </a:stretch>
        </p:blipFill>
        <p:spPr bwMode="auto">
          <a:xfrm rot="16200000">
            <a:off x="3467975" y="221153"/>
            <a:ext cx="4791166" cy="6939255"/>
          </a:xfrm>
          <a:prstGeom prst="rect">
            <a:avLst/>
          </a:prstGeom>
          <a:noFill/>
          <a:ln w="9525">
            <a:solidFill>
              <a:schemeClr val="accent1"/>
            </a:solidFill>
            <a:miter lim="800000"/>
            <a:headEnd/>
            <a:tailEnd/>
          </a:ln>
        </p:spPr>
      </p:pic>
      <p:cxnSp>
        <p:nvCxnSpPr>
          <p:cNvPr id="10" name="直接箭头连接符 9"/>
          <p:cNvCxnSpPr/>
          <p:nvPr/>
        </p:nvCxnSpPr>
        <p:spPr>
          <a:xfrm>
            <a:off x="2137144" y="1329070"/>
            <a:ext cx="0" cy="183943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2105247" y="3859619"/>
            <a:ext cx="10632" cy="215840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H="1">
            <a:off x="2392327" y="2052084"/>
            <a:ext cx="903766" cy="1063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2445488" y="5762847"/>
            <a:ext cx="2679405" cy="1063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H="1" flipV="1">
            <a:off x="6049926" y="5762850"/>
            <a:ext cx="3147237" cy="4253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903228" y="3327991"/>
            <a:ext cx="414670" cy="369332"/>
          </a:xfrm>
          <a:prstGeom prst="rect">
            <a:avLst/>
          </a:prstGeom>
          <a:noFill/>
        </p:spPr>
        <p:txBody>
          <a:bodyPr wrap="square" rtlCol="0">
            <a:spAutoFit/>
          </a:bodyPr>
          <a:lstStyle/>
          <a:p>
            <a:r>
              <a:rPr lang="zh-CN" altLang="en-US" dirty="0" smtClean="0">
                <a:solidFill>
                  <a:srgbClr val="FF0000"/>
                </a:solidFill>
              </a:rPr>
              <a:t>宽</a:t>
            </a:r>
            <a:endParaRPr lang="zh-CN" altLang="en-US" dirty="0">
              <a:solidFill>
                <a:srgbClr val="FF0000"/>
              </a:solidFill>
            </a:endParaRPr>
          </a:p>
        </p:txBody>
      </p:sp>
      <p:sp>
        <p:nvSpPr>
          <p:cNvPr id="24" name="TextBox 23"/>
          <p:cNvSpPr txBox="1"/>
          <p:nvPr/>
        </p:nvSpPr>
        <p:spPr>
          <a:xfrm>
            <a:off x="5433237" y="5571460"/>
            <a:ext cx="542261" cy="369332"/>
          </a:xfrm>
          <a:prstGeom prst="rect">
            <a:avLst/>
          </a:prstGeom>
          <a:noFill/>
        </p:spPr>
        <p:txBody>
          <a:bodyPr wrap="square" rtlCol="0">
            <a:spAutoFit/>
          </a:bodyPr>
          <a:lstStyle/>
          <a:p>
            <a:r>
              <a:rPr lang="zh-CN" altLang="en-US" dirty="0" smtClean="0">
                <a:solidFill>
                  <a:srgbClr val="FF0000"/>
                </a:solidFill>
              </a:rPr>
              <a:t>长</a:t>
            </a:r>
            <a:endParaRPr lang="zh-CN" altLang="en-US" dirty="0">
              <a:solidFill>
                <a:srgbClr val="FF0000"/>
              </a:solidFill>
            </a:endParaRPr>
          </a:p>
        </p:txBody>
      </p:sp>
      <p:cxnSp>
        <p:nvCxnSpPr>
          <p:cNvPr id="26" name="直接连接符 25"/>
          <p:cNvCxnSpPr/>
          <p:nvPr/>
        </p:nvCxnSpPr>
        <p:spPr>
          <a:xfrm flipH="1">
            <a:off x="3285460" y="1307805"/>
            <a:ext cx="21266" cy="47314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339168" y="2211573"/>
            <a:ext cx="1052622" cy="1477328"/>
          </a:xfrm>
          <a:prstGeom prst="rect">
            <a:avLst/>
          </a:prstGeom>
          <a:noFill/>
        </p:spPr>
        <p:txBody>
          <a:bodyPr wrap="square" rtlCol="0">
            <a:spAutoFit/>
          </a:bodyPr>
          <a:lstStyle/>
          <a:p>
            <a:r>
              <a:rPr lang="zh-CN" altLang="en-US" dirty="0" smtClean="0">
                <a:solidFill>
                  <a:srgbClr val="FF0000"/>
                </a:solidFill>
              </a:rPr>
              <a:t>预留</a:t>
            </a:r>
            <a:r>
              <a:rPr lang="en-US" altLang="zh-CN" dirty="0" smtClean="0">
                <a:solidFill>
                  <a:srgbClr val="FF0000"/>
                </a:solidFill>
              </a:rPr>
              <a:t>3</a:t>
            </a:r>
            <a:r>
              <a:rPr lang="zh-CN" altLang="en-US" dirty="0" smtClean="0">
                <a:solidFill>
                  <a:srgbClr val="FF0000"/>
                </a:solidFill>
              </a:rPr>
              <a:t>厘</a:t>
            </a:r>
            <a:endParaRPr lang="en-US" altLang="zh-CN" dirty="0" smtClean="0">
              <a:solidFill>
                <a:srgbClr val="FF0000"/>
              </a:solidFill>
            </a:endParaRPr>
          </a:p>
          <a:p>
            <a:r>
              <a:rPr lang="zh-CN" altLang="en-US" dirty="0" smtClean="0">
                <a:solidFill>
                  <a:srgbClr val="FF0000"/>
                </a:solidFill>
              </a:rPr>
              <a:t>米左右，</a:t>
            </a:r>
            <a:endParaRPr lang="en-US" altLang="zh-CN" dirty="0" smtClean="0">
              <a:solidFill>
                <a:srgbClr val="FF0000"/>
              </a:solidFill>
            </a:endParaRPr>
          </a:p>
          <a:p>
            <a:r>
              <a:rPr lang="zh-CN" altLang="en-US" dirty="0" smtClean="0">
                <a:solidFill>
                  <a:srgbClr val="FF0000"/>
                </a:solidFill>
              </a:rPr>
              <a:t>凭证装订</a:t>
            </a:r>
            <a:endParaRPr lang="en-US" altLang="zh-CN" dirty="0" smtClean="0">
              <a:solidFill>
                <a:srgbClr val="FF0000"/>
              </a:solidFill>
            </a:endParaRPr>
          </a:p>
          <a:p>
            <a:r>
              <a:rPr lang="zh-CN" altLang="en-US" dirty="0" smtClean="0">
                <a:solidFill>
                  <a:srgbClr val="FF0000"/>
                </a:solidFill>
              </a:rPr>
              <a:t>打孔</a:t>
            </a:r>
            <a:endParaRPr lang="zh-CN" altLang="en-US" dirty="0">
              <a:solidFill>
                <a:srgbClr val="FF0000"/>
              </a:solidFill>
            </a:endParaRPr>
          </a:p>
        </p:txBody>
      </p:sp>
    </p:spTree>
    <p:extLst>
      <p:ext uri="{BB962C8B-B14F-4D97-AF65-F5344CB8AC3E}">
        <p14:creationId xmlns:p14="http://schemas.microsoft.com/office/powerpoint/2010/main" xmlns="" val="1413806090"/>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248614" y="2374545"/>
            <a:ext cx="7943386"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lnSpc>
                <a:spcPct val="130000"/>
              </a:lnSpc>
              <a:defRPr/>
            </a:pPr>
            <a:endParaRPr lang="zh-CN" altLang="en-US" kern="0" dirty="0">
              <a:solidFill>
                <a:srgbClr val="1C1C1C"/>
              </a:solidFill>
              <a:cs typeface="Arial" panose="020B0604020202020204" pitchFamily="34" charset="0"/>
            </a:endParaRPr>
          </a:p>
        </p:txBody>
      </p:sp>
      <p:sp>
        <p:nvSpPr>
          <p:cNvPr id="6" name="矩形 5"/>
          <p:cNvSpPr/>
          <p:nvPr/>
        </p:nvSpPr>
        <p:spPr>
          <a:xfrm>
            <a:off x="0" y="2374545"/>
            <a:ext cx="1806498"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1683835" y="1070517"/>
            <a:ext cx="3261597" cy="3792772"/>
          </a:xfrm>
          <a:prstGeom prst="rect">
            <a:avLst/>
          </a:prstGeom>
        </p:spPr>
      </p:pic>
      <p:sp>
        <p:nvSpPr>
          <p:cNvPr id="7" name="文本框 6"/>
          <p:cNvSpPr txBox="1"/>
          <p:nvPr/>
        </p:nvSpPr>
        <p:spPr>
          <a:xfrm>
            <a:off x="549952" y="3089333"/>
            <a:ext cx="909793" cy="1107996"/>
          </a:xfrm>
          <a:prstGeom prst="rect">
            <a:avLst/>
          </a:prstGeom>
          <a:noFill/>
        </p:spPr>
        <p:txBody>
          <a:bodyPr wrap="square" rtlCol="0">
            <a:spAutoFit/>
          </a:bodyPr>
          <a:lstStyle/>
          <a:p>
            <a:r>
              <a:rPr lang="zh-CN" altLang="en-US" sz="6600" dirty="0">
                <a:solidFill>
                  <a:schemeClr val="bg1"/>
                </a:solidFill>
                <a:latin typeface="黑体" pitchFamily="49" charset="-122"/>
                <a:ea typeface="黑体" pitchFamily="49" charset="-122"/>
              </a:rPr>
              <a:t>伍</a:t>
            </a:r>
          </a:p>
        </p:txBody>
      </p:sp>
      <p:sp>
        <p:nvSpPr>
          <p:cNvPr id="8" name="矩形 7"/>
          <p:cNvSpPr/>
          <p:nvPr/>
        </p:nvSpPr>
        <p:spPr>
          <a:xfrm>
            <a:off x="4414001" y="3073977"/>
            <a:ext cx="7109639" cy="1019446"/>
          </a:xfrm>
          <a:prstGeom prst="rect">
            <a:avLst/>
          </a:prstGeom>
        </p:spPr>
        <p:txBody>
          <a:bodyPr wrap="none">
            <a:spAutoFit/>
          </a:bodyPr>
          <a:lstStyle/>
          <a:p>
            <a:pPr algn="ctr">
              <a:lnSpc>
                <a:spcPct val="130000"/>
              </a:lnSpc>
              <a:defRPr/>
            </a:pPr>
            <a:r>
              <a:rPr lang="zh-CN" altLang="en-US" sz="5400" kern="0" dirty="0">
                <a:solidFill>
                  <a:schemeClr val="bg1"/>
                </a:solidFill>
                <a:latin typeface="黑体" pitchFamily="49" charset="-122"/>
                <a:ea typeface="黑体" pitchFamily="49" charset="-122"/>
                <a:cs typeface="Arial" panose="020B0604020202020204" pitchFamily="34" charset="0"/>
              </a:rPr>
              <a:t>网报系统即将上线</a:t>
            </a:r>
            <a:r>
              <a:rPr lang="zh-CN" altLang="en-US" sz="5400" kern="0" dirty="0" smtClean="0">
                <a:solidFill>
                  <a:schemeClr val="bg1"/>
                </a:solidFill>
                <a:latin typeface="黑体" pitchFamily="49" charset="-122"/>
                <a:ea typeface="黑体" pitchFamily="49" charset="-122"/>
                <a:cs typeface="Arial" panose="020B0604020202020204" pitchFamily="34" charset="0"/>
              </a:rPr>
              <a:t>功能</a:t>
            </a:r>
            <a:endParaRPr lang="zh-CN" altLang="en-US" sz="5400" kern="0" dirty="0">
              <a:solidFill>
                <a:schemeClr val="bg1"/>
              </a:solidFill>
              <a:latin typeface="黑体" pitchFamily="49" charset="-122"/>
              <a:ea typeface="黑体" pitchFamily="49" charset="-122"/>
              <a:cs typeface="Arial" panose="020B0604020202020204" pitchFamily="34" charset="0"/>
            </a:endParaRPr>
          </a:p>
        </p:txBody>
      </p:sp>
    </p:spTree>
    <p:extLst>
      <p:ext uri="{BB962C8B-B14F-4D97-AF65-F5344CB8AC3E}">
        <p14:creationId xmlns:p14="http://schemas.microsoft.com/office/powerpoint/2010/main" xmlns="" val="355823960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2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par>
                          <p:cTn id="17" fill="hold">
                            <p:stCondLst>
                              <p:cond delay="1200"/>
                            </p:stCondLst>
                            <p:childTnLst>
                              <p:par>
                                <p:cTn id="18" presetID="37"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anim calcmode="lin" valueType="num">
                                      <p:cBhvr>
                                        <p:cTn id="21" dur="500" fill="hold"/>
                                        <p:tgtEl>
                                          <p:spTgt spid="7"/>
                                        </p:tgtEl>
                                        <p:attrNameLst>
                                          <p:attrName>ppt_x</p:attrName>
                                        </p:attrNameLst>
                                      </p:cBhvr>
                                      <p:tavLst>
                                        <p:tav tm="0">
                                          <p:val>
                                            <p:strVal val="#ppt_x"/>
                                          </p:val>
                                        </p:tav>
                                        <p:tav tm="100000">
                                          <p:val>
                                            <p:strVal val="#ppt_x"/>
                                          </p:val>
                                        </p:tav>
                                      </p:tavLst>
                                    </p:anim>
                                    <p:anim calcmode="lin" valueType="num">
                                      <p:cBhvr>
                                        <p:cTn id="22" dur="450" decel="100000" fill="hold"/>
                                        <p:tgtEl>
                                          <p:spTgt spid="7"/>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24" fill="hold">
                            <p:stCondLst>
                              <p:cond delay="1700"/>
                            </p:stCondLst>
                            <p:childTnLst>
                              <p:par>
                                <p:cTn id="25" presetID="50" presetClass="entr" presetSubtype="0" decel="10000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strVal val="#ppt_w+.3"/>
                                          </p:val>
                                        </p:tav>
                                        <p:tav tm="100000">
                                          <p:val>
                                            <p:strVal val="#ppt_w"/>
                                          </p:val>
                                        </p:tav>
                                      </p:tavLst>
                                    </p:anim>
                                    <p:anim calcmode="lin" valueType="num">
                                      <p:cBhvr>
                                        <p:cTn id="28" dur="500" fill="hold"/>
                                        <p:tgtEl>
                                          <p:spTgt spid="8"/>
                                        </p:tgtEl>
                                        <p:attrNameLst>
                                          <p:attrName>ppt_h</p:attrName>
                                        </p:attrNameLst>
                                      </p:cBhvr>
                                      <p:tavLst>
                                        <p:tav tm="0">
                                          <p:val>
                                            <p:strVal val="#ppt_h"/>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MH_SubTitle_3"/>
          <p:cNvSpPr/>
          <p:nvPr>
            <p:custDataLst>
              <p:tags r:id="rId2"/>
            </p:custDataLst>
          </p:nvPr>
        </p:nvSpPr>
        <p:spPr>
          <a:xfrm>
            <a:off x="5991095" y="2508324"/>
            <a:ext cx="1575300" cy="1575299"/>
          </a:xfrm>
          <a:custGeom>
            <a:avLst/>
            <a:gdLst>
              <a:gd name="connsiteX0" fmla="*/ 787651 w 1575300"/>
              <a:gd name="connsiteY0" fmla="*/ 0 h 1575299"/>
              <a:gd name="connsiteX1" fmla="*/ 921071 w 1575300"/>
              <a:gd name="connsiteY1" fmla="*/ 55264 h 1575299"/>
              <a:gd name="connsiteX2" fmla="*/ 1520036 w 1575300"/>
              <a:gd name="connsiteY2" fmla="*/ 654229 h 1575299"/>
              <a:gd name="connsiteX3" fmla="*/ 1520036 w 1575300"/>
              <a:gd name="connsiteY3" fmla="*/ 921070 h 1575299"/>
              <a:gd name="connsiteX4" fmla="*/ 1280979 w 1575300"/>
              <a:gd name="connsiteY4" fmla="*/ 1160127 h 1575299"/>
              <a:gd name="connsiteX5" fmla="*/ 1336741 w 1575300"/>
              <a:gd name="connsiteY5" fmla="*/ 1215890 h 1575299"/>
              <a:gd name="connsiteX6" fmla="*/ 1397167 w 1575300"/>
              <a:gd name="connsiteY6" fmla="*/ 1155464 h 1575299"/>
              <a:gd name="connsiteX7" fmla="*/ 1381468 w 1575300"/>
              <a:gd name="connsiteY7" fmla="*/ 1381468 h 1575299"/>
              <a:gd name="connsiteX8" fmla="*/ 1155464 w 1575300"/>
              <a:gd name="connsiteY8" fmla="*/ 1397166 h 1575299"/>
              <a:gd name="connsiteX9" fmla="*/ 1215890 w 1575300"/>
              <a:gd name="connsiteY9" fmla="*/ 1336740 h 1575299"/>
              <a:gd name="connsiteX10" fmla="*/ 1160128 w 1575300"/>
              <a:gd name="connsiteY10" fmla="*/ 1280978 h 1575299"/>
              <a:gd name="connsiteX11" fmla="*/ 921071 w 1575300"/>
              <a:gd name="connsiteY11" fmla="*/ 1520035 h 1575299"/>
              <a:gd name="connsiteX12" fmla="*/ 654230 w 1575300"/>
              <a:gd name="connsiteY12" fmla="*/ 1520035 h 1575299"/>
              <a:gd name="connsiteX13" fmla="*/ 55266 w 1575300"/>
              <a:gd name="connsiteY13" fmla="*/ 921070 h 1575299"/>
              <a:gd name="connsiteX14" fmla="*/ 55266 w 1575300"/>
              <a:gd name="connsiteY14" fmla="*/ 654229 h 1575299"/>
              <a:gd name="connsiteX15" fmla="*/ 654230 w 1575300"/>
              <a:gd name="connsiteY15" fmla="*/ 55264 h 1575299"/>
              <a:gd name="connsiteX16" fmla="*/ 787651 w 1575300"/>
              <a:gd name="connsiteY16" fmla="*/ 0 h 157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75300" h="1575299">
                <a:moveTo>
                  <a:pt x="787651" y="0"/>
                </a:moveTo>
                <a:cubicBezTo>
                  <a:pt x="835939" y="0"/>
                  <a:pt x="884228" y="18421"/>
                  <a:pt x="921071" y="55264"/>
                </a:cubicBezTo>
                <a:lnTo>
                  <a:pt x="1520036" y="654229"/>
                </a:lnTo>
                <a:cubicBezTo>
                  <a:pt x="1593722" y="727915"/>
                  <a:pt x="1593722" y="847384"/>
                  <a:pt x="1520036" y="921070"/>
                </a:cubicBezTo>
                <a:lnTo>
                  <a:pt x="1280979" y="1160127"/>
                </a:lnTo>
                <a:lnTo>
                  <a:pt x="1336741" y="1215890"/>
                </a:lnTo>
                <a:lnTo>
                  <a:pt x="1397167" y="1155464"/>
                </a:lnTo>
                <a:lnTo>
                  <a:pt x="1381468" y="1381468"/>
                </a:lnTo>
                <a:lnTo>
                  <a:pt x="1155464" y="1397166"/>
                </a:lnTo>
                <a:lnTo>
                  <a:pt x="1215890" y="1336740"/>
                </a:lnTo>
                <a:lnTo>
                  <a:pt x="1160128" y="1280978"/>
                </a:lnTo>
                <a:lnTo>
                  <a:pt x="921071" y="1520035"/>
                </a:lnTo>
                <a:cubicBezTo>
                  <a:pt x="847385" y="1593721"/>
                  <a:pt x="727916" y="1593721"/>
                  <a:pt x="654230" y="1520035"/>
                </a:cubicBezTo>
                <a:lnTo>
                  <a:pt x="55266" y="921070"/>
                </a:lnTo>
                <a:cubicBezTo>
                  <a:pt x="-18421" y="847384"/>
                  <a:pt x="-18421" y="727915"/>
                  <a:pt x="55266" y="654229"/>
                </a:cubicBezTo>
                <a:lnTo>
                  <a:pt x="654230" y="55264"/>
                </a:lnTo>
                <a:cubicBezTo>
                  <a:pt x="691073" y="18421"/>
                  <a:pt x="739362" y="0"/>
                  <a:pt x="78765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FFFFFF"/>
                </a:solidFill>
                <a:latin typeface="黑体" pitchFamily="49" charset="-122"/>
                <a:ea typeface="黑体" pitchFamily="49" charset="-122"/>
              </a:rPr>
              <a:t>叁</a:t>
            </a:r>
          </a:p>
        </p:txBody>
      </p:sp>
      <p:sp>
        <p:nvSpPr>
          <p:cNvPr id="49" name="MH_Text_3"/>
          <p:cNvSpPr/>
          <p:nvPr>
            <p:custDataLst>
              <p:tags r:id="rId3"/>
            </p:custDataLst>
          </p:nvPr>
        </p:nvSpPr>
        <p:spPr>
          <a:xfrm>
            <a:off x="6613192" y="1920101"/>
            <a:ext cx="2721308" cy="523220"/>
          </a:xfrm>
          <a:prstGeom prst="rect">
            <a:avLst/>
          </a:prstGeom>
          <a:noFill/>
        </p:spPr>
        <p:txBody>
          <a:bodyPr wrap="square" rtlCol="0">
            <a:spAutoFit/>
          </a:bodyPr>
          <a:lstStyle/>
          <a:p>
            <a:r>
              <a:rPr lang="zh-CN" altLang="en-US" sz="2800" b="1" dirty="0">
                <a:solidFill>
                  <a:srgbClr val="4D4A70"/>
                </a:solidFill>
                <a:latin typeface="黑体" pitchFamily="49" charset="-122"/>
                <a:ea typeface="黑体" pitchFamily="49" charset="-122"/>
              </a:rPr>
              <a:t>报销查询影像化</a:t>
            </a:r>
            <a:endParaRPr lang="en-US" altLang="zh-CN" sz="2800" b="1" dirty="0">
              <a:solidFill>
                <a:srgbClr val="4D4A70"/>
              </a:solidFill>
              <a:latin typeface="黑体" pitchFamily="49" charset="-122"/>
              <a:ea typeface="黑体" pitchFamily="49" charset="-122"/>
            </a:endParaRPr>
          </a:p>
        </p:txBody>
      </p:sp>
      <p:sp>
        <p:nvSpPr>
          <p:cNvPr id="34" name="MH_SubTitle_1"/>
          <p:cNvSpPr/>
          <p:nvPr>
            <p:custDataLst>
              <p:tags r:id="rId4"/>
            </p:custDataLst>
          </p:nvPr>
        </p:nvSpPr>
        <p:spPr>
          <a:xfrm>
            <a:off x="3782990" y="2508323"/>
            <a:ext cx="1575300" cy="1575299"/>
          </a:xfrm>
          <a:custGeom>
            <a:avLst/>
            <a:gdLst>
              <a:gd name="connsiteX0" fmla="*/ 787651 w 1575300"/>
              <a:gd name="connsiteY0" fmla="*/ 0 h 1575299"/>
              <a:gd name="connsiteX1" fmla="*/ 921071 w 1575300"/>
              <a:gd name="connsiteY1" fmla="*/ 55264 h 1575299"/>
              <a:gd name="connsiteX2" fmla="*/ 1520036 w 1575300"/>
              <a:gd name="connsiteY2" fmla="*/ 654229 h 1575299"/>
              <a:gd name="connsiteX3" fmla="*/ 1520036 w 1575300"/>
              <a:gd name="connsiteY3" fmla="*/ 921070 h 1575299"/>
              <a:gd name="connsiteX4" fmla="*/ 1280979 w 1575300"/>
              <a:gd name="connsiteY4" fmla="*/ 1160127 h 1575299"/>
              <a:gd name="connsiteX5" fmla="*/ 1336741 w 1575300"/>
              <a:gd name="connsiteY5" fmla="*/ 1215890 h 1575299"/>
              <a:gd name="connsiteX6" fmla="*/ 1397167 w 1575300"/>
              <a:gd name="connsiteY6" fmla="*/ 1155464 h 1575299"/>
              <a:gd name="connsiteX7" fmla="*/ 1381468 w 1575300"/>
              <a:gd name="connsiteY7" fmla="*/ 1381468 h 1575299"/>
              <a:gd name="connsiteX8" fmla="*/ 1155464 w 1575300"/>
              <a:gd name="connsiteY8" fmla="*/ 1397167 h 1575299"/>
              <a:gd name="connsiteX9" fmla="*/ 1215890 w 1575300"/>
              <a:gd name="connsiteY9" fmla="*/ 1336741 h 1575299"/>
              <a:gd name="connsiteX10" fmla="*/ 1160128 w 1575300"/>
              <a:gd name="connsiteY10" fmla="*/ 1280978 h 1575299"/>
              <a:gd name="connsiteX11" fmla="*/ 921071 w 1575300"/>
              <a:gd name="connsiteY11" fmla="*/ 1520035 h 1575299"/>
              <a:gd name="connsiteX12" fmla="*/ 654230 w 1575300"/>
              <a:gd name="connsiteY12" fmla="*/ 1520035 h 1575299"/>
              <a:gd name="connsiteX13" fmla="*/ 55266 w 1575300"/>
              <a:gd name="connsiteY13" fmla="*/ 921070 h 1575299"/>
              <a:gd name="connsiteX14" fmla="*/ 55266 w 1575300"/>
              <a:gd name="connsiteY14" fmla="*/ 654229 h 1575299"/>
              <a:gd name="connsiteX15" fmla="*/ 654230 w 1575300"/>
              <a:gd name="connsiteY15" fmla="*/ 55264 h 1575299"/>
              <a:gd name="connsiteX16" fmla="*/ 787651 w 1575300"/>
              <a:gd name="connsiteY16" fmla="*/ 0 h 157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75300" h="1575299">
                <a:moveTo>
                  <a:pt x="787651" y="0"/>
                </a:moveTo>
                <a:cubicBezTo>
                  <a:pt x="835939" y="0"/>
                  <a:pt x="884228" y="18421"/>
                  <a:pt x="921071" y="55264"/>
                </a:cubicBezTo>
                <a:lnTo>
                  <a:pt x="1520036" y="654229"/>
                </a:lnTo>
                <a:cubicBezTo>
                  <a:pt x="1593722" y="727915"/>
                  <a:pt x="1593722" y="847384"/>
                  <a:pt x="1520036" y="921070"/>
                </a:cubicBezTo>
                <a:lnTo>
                  <a:pt x="1280979" y="1160127"/>
                </a:lnTo>
                <a:lnTo>
                  <a:pt x="1336741" y="1215890"/>
                </a:lnTo>
                <a:lnTo>
                  <a:pt x="1397167" y="1155464"/>
                </a:lnTo>
                <a:lnTo>
                  <a:pt x="1381468" y="1381468"/>
                </a:lnTo>
                <a:lnTo>
                  <a:pt x="1155464" y="1397167"/>
                </a:lnTo>
                <a:lnTo>
                  <a:pt x="1215890" y="1336741"/>
                </a:lnTo>
                <a:lnTo>
                  <a:pt x="1160128" y="1280978"/>
                </a:lnTo>
                <a:lnTo>
                  <a:pt x="921071" y="1520035"/>
                </a:lnTo>
                <a:cubicBezTo>
                  <a:pt x="847385" y="1593721"/>
                  <a:pt x="727916" y="1593721"/>
                  <a:pt x="654230" y="1520035"/>
                </a:cubicBezTo>
                <a:lnTo>
                  <a:pt x="55266" y="921070"/>
                </a:lnTo>
                <a:cubicBezTo>
                  <a:pt x="-18421" y="847384"/>
                  <a:pt x="-18421" y="727915"/>
                  <a:pt x="55266" y="654229"/>
                </a:cubicBezTo>
                <a:lnTo>
                  <a:pt x="654230" y="55264"/>
                </a:lnTo>
                <a:cubicBezTo>
                  <a:pt x="691073" y="18421"/>
                  <a:pt x="739362" y="0"/>
                  <a:pt x="78765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FFFFFF"/>
                </a:solidFill>
                <a:latin typeface="黑体" pitchFamily="49" charset="-122"/>
                <a:ea typeface="黑体" pitchFamily="49" charset="-122"/>
              </a:rPr>
              <a:t>壹</a:t>
            </a:r>
            <a:endParaRPr lang="zh-CN" altLang="en-US" sz="2000" b="1" dirty="0">
              <a:solidFill>
                <a:srgbClr val="FFFFFF"/>
              </a:solidFill>
              <a:latin typeface="黑体" pitchFamily="49" charset="-122"/>
              <a:ea typeface="黑体" pitchFamily="49" charset="-122"/>
            </a:endParaRPr>
          </a:p>
        </p:txBody>
      </p:sp>
      <p:sp>
        <p:nvSpPr>
          <p:cNvPr id="50" name="MH_Text_1"/>
          <p:cNvSpPr/>
          <p:nvPr>
            <p:custDataLst>
              <p:tags r:id="rId5"/>
            </p:custDataLst>
          </p:nvPr>
        </p:nvSpPr>
        <p:spPr>
          <a:xfrm>
            <a:off x="1701758" y="1876530"/>
            <a:ext cx="2451100" cy="830997"/>
          </a:xfrm>
          <a:prstGeom prst="rect">
            <a:avLst/>
          </a:prstGeom>
          <a:noFill/>
        </p:spPr>
        <p:txBody>
          <a:bodyPr wrap="square" rtlCol="0">
            <a:spAutoFit/>
          </a:bodyPr>
          <a:lstStyle/>
          <a:p>
            <a:r>
              <a:rPr lang="zh-CN" altLang="en-US" sz="2400" b="1" dirty="0">
                <a:solidFill>
                  <a:srgbClr val="4D4A70"/>
                </a:solidFill>
                <a:latin typeface="黑体" pitchFamily="49" charset="-122"/>
                <a:ea typeface="黑体" pitchFamily="49" charset="-122"/>
              </a:rPr>
              <a:t>关联微信公众号查看报销流程</a:t>
            </a:r>
            <a:endParaRPr lang="en-US" altLang="zh-CN" sz="2400" b="1" dirty="0">
              <a:solidFill>
                <a:srgbClr val="4D4A70"/>
              </a:solidFill>
              <a:latin typeface="黑体" pitchFamily="49" charset="-122"/>
              <a:ea typeface="黑体" pitchFamily="49" charset="-122"/>
            </a:endParaRPr>
          </a:p>
        </p:txBody>
      </p:sp>
      <p:sp>
        <p:nvSpPr>
          <p:cNvPr id="7" name="MH_Text_4"/>
          <p:cNvSpPr/>
          <p:nvPr>
            <p:custDataLst>
              <p:tags r:id="rId6"/>
            </p:custDataLst>
          </p:nvPr>
        </p:nvSpPr>
        <p:spPr>
          <a:xfrm>
            <a:off x="7343501" y="5430408"/>
            <a:ext cx="3070499" cy="523220"/>
          </a:xfrm>
          <a:prstGeom prst="rect">
            <a:avLst/>
          </a:prstGeom>
          <a:noFill/>
        </p:spPr>
        <p:txBody>
          <a:bodyPr wrap="square" rtlCol="0">
            <a:spAutoFit/>
          </a:bodyPr>
          <a:lstStyle/>
          <a:p>
            <a:r>
              <a:rPr lang="zh-CN" altLang="en-US" sz="2800" b="1" dirty="0">
                <a:solidFill>
                  <a:srgbClr val="4D4A70"/>
                </a:solidFill>
                <a:latin typeface="黑体" pitchFamily="49" charset="-122"/>
                <a:ea typeface="黑体" pitchFamily="49" charset="-122"/>
              </a:rPr>
              <a:t>手机</a:t>
            </a:r>
            <a:r>
              <a:rPr lang="en-US" altLang="zh-CN" sz="2800" b="1" dirty="0">
                <a:solidFill>
                  <a:srgbClr val="4D4A70"/>
                </a:solidFill>
                <a:latin typeface="黑体" pitchFamily="49" charset="-122"/>
                <a:ea typeface="黑体" pitchFamily="49" charset="-122"/>
              </a:rPr>
              <a:t>APP</a:t>
            </a:r>
            <a:r>
              <a:rPr lang="zh-CN" altLang="en-US" sz="2800" b="1" dirty="0">
                <a:solidFill>
                  <a:srgbClr val="4D4A70"/>
                </a:solidFill>
                <a:latin typeface="黑体" pitchFamily="49" charset="-122"/>
                <a:ea typeface="黑体" pitchFamily="49" charset="-122"/>
              </a:rPr>
              <a:t>签批</a:t>
            </a:r>
          </a:p>
        </p:txBody>
      </p:sp>
      <p:sp>
        <p:nvSpPr>
          <p:cNvPr id="48" name="MH_SubTitle_4"/>
          <p:cNvSpPr/>
          <p:nvPr>
            <p:custDataLst>
              <p:tags r:id="rId7"/>
            </p:custDataLst>
          </p:nvPr>
        </p:nvSpPr>
        <p:spPr>
          <a:xfrm>
            <a:off x="7153206" y="3702315"/>
            <a:ext cx="1575299" cy="1575300"/>
          </a:xfrm>
          <a:custGeom>
            <a:avLst/>
            <a:gdLst>
              <a:gd name="connsiteX0" fmla="*/ 787650 w 1575299"/>
              <a:gd name="connsiteY0" fmla="*/ 0 h 1575300"/>
              <a:gd name="connsiteX1" fmla="*/ 921070 w 1575299"/>
              <a:gd name="connsiteY1" fmla="*/ 55265 h 1575300"/>
              <a:gd name="connsiteX2" fmla="*/ 1520035 w 1575299"/>
              <a:gd name="connsiteY2" fmla="*/ 654230 h 1575300"/>
              <a:gd name="connsiteX3" fmla="*/ 1520035 w 1575299"/>
              <a:gd name="connsiteY3" fmla="*/ 921071 h 1575300"/>
              <a:gd name="connsiteX4" fmla="*/ 921070 w 1575299"/>
              <a:gd name="connsiteY4" fmla="*/ 1520035 h 1575300"/>
              <a:gd name="connsiteX5" fmla="*/ 654229 w 1575299"/>
              <a:gd name="connsiteY5" fmla="*/ 1520035 h 1575300"/>
              <a:gd name="connsiteX6" fmla="*/ 55265 w 1575299"/>
              <a:gd name="connsiteY6" fmla="*/ 921071 h 1575300"/>
              <a:gd name="connsiteX7" fmla="*/ 55265 w 1575299"/>
              <a:gd name="connsiteY7" fmla="*/ 654230 h 1575300"/>
              <a:gd name="connsiteX8" fmla="*/ 654229 w 1575299"/>
              <a:gd name="connsiteY8" fmla="*/ 55265 h 1575300"/>
              <a:gd name="connsiteX9" fmla="*/ 787650 w 1575299"/>
              <a:gd name="connsiteY9" fmla="*/ 0 h 157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299" h="1575300">
                <a:moveTo>
                  <a:pt x="787650" y="0"/>
                </a:moveTo>
                <a:cubicBezTo>
                  <a:pt x="835939" y="0"/>
                  <a:pt x="884227" y="18422"/>
                  <a:pt x="921070" y="55265"/>
                </a:cubicBezTo>
                <a:lnTo>
                  <a:pt x="1520035" y="654230"/>
                </a:lnTo>
                <a:cubicBezTo>
                  <a:pt x="1593721" y="727916"/>
                  <a:pt x="1593721" y="847385"/>
                  <a:pt x="1520035" y="921071"/>
                </a:cubicBezTo>
                <a:lnTo>
                  <a:pt x="921070" y="1520035"/>
                </a:lnTo>
                <a:cubicBezTo>
                  <a:pt x="847384" y="1593722"/>
                  <a:pt x="727915" y="1593722"/>
                  <a:pt x="654229" y="1520035"/>
                </a:cubicBezTo>
                <a:lnTo>
                  <a:pt x="55265" y="921071"/>
                </a:lnTo>
                <a:cubicBezTo>
                  <a:pt x="-18422" y="847385"/>
                  <a:pt x="-18422" y="727916"/>
                  <a:pt x="55265" y="654230"/>
                </a:cubicBezTo>
                <a:lnTo>
                  <a:pt x="654229" y="55265"/>
                </a:lnTo>
                <a:cubicBezTo>
                  <a:pt x="691072" y="18422"/>
                  <a:pt x="739361" y="0"/>
                  <a:pt x="78765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FFFFFF"/>
                </a:solidFill>
                <a:latin typeface="黑体" pitchFamily="49" charset="-122"/>
                <a:ea typeface="黑体" pitchFamily="49" charset="-122"/>
              </a:rPr>
              <a:t>肆</a:t>
            </a:r>
          </a:p>
        </p:txBody>
      </p:sp>
      <p:sp>
        <p:nvSpPr>
          <p:cNvPr id="35" name="MH_SubTitle_2"/>
          <p:cNvSpPr/>
          <p:nvPr>
            <p:custDataLst>
              <p:tags r:id="rId8"/>
            </p:custDataLst>
          </p:nvPr>
        </p:nvSpPr>
        <p:spPr>
          <a:xfrm>
            <a:off x="4887042" y="3658773"/>
            <a:ext cx="1575300" cy="1575300"/>
          </a:xfrm>
          <a:custGeom>
            <a:avLst/>
            <a:gdLst>
              <a:gd name="connsiteX0" fmla="*/ 787651 w 1575300"/>
              <a:gd name="connsiteY0" fmla="*/ 0 h 1575300"/>
              <a:gd name="connsiteX1" fmla="*/ 921071 w 1575300"/>
              <a:gd name="connsiteY1" fmla="*/ 55265 h 1575300"/>
              <a:gd name="connsiteX2" fmla="*/ 1160128 w 1575300"/>
              <a:gd name="connsiteY2" fmla="*/ 294322 h 1575300"/>
              <a:gd name="connsiteX3" fmla="*/ 1215891 w 1575300"/>
              <a:gd name="connsiteY3" fmla="*/ 238560 h 1575300"/>
              <a:gd name="connsiteX4" fmla="*/ 1155465 w 1575300"/>
              <a:gd name="connsiteY4" fmla="*/ 178134 h 1575300"/>
              <a:gd name="connsiteX5" fmla="*/ 1381469 w 1575300"/>
              <a:gd name="connsiteY5" fmla="*/ 193833 h 1575300"/>
              <a:gd name="connsiteX6" fmla="*/ 1397168 w 1575300"/>
              <a:gd name="connsiteY6" fmla="*/ 419837 h 1575300"/>
              <a:gd name="connsiteX7" fmla="*/ 1336742 w 1575300"/>
              <a:gd name="connsiteY7" fmla="*/ 359411 h 1575300"/>
              <a:gd name="connsiteX8" fmla="*/ 1280979 w 1575300"/>
              <a:gd name="connsiteY8" fmla="*/ 415174 h 1575300"/>
              <a:gd name="connsiteX9" fmla="*/ 1520036 w 1575300"/>
              <a:gd name="connsiteY9" fmla="*/ 654230 h 1575300"/>
              <a:gd name="connsiteX10" fmla="*/ 1520036 w 1575300"/>
              <a:gd name="connsiteY10" fmla="*/ 921071 h 1575300"/>
              <a:gd name="connsiteX11" fmla="*/ 921071 w 1575300"/>
              <a:gd name="connsiteY11" fmla="*/ 1520036 h 1575300"/>
              <a:gd name="connsiteX12" fmla="*/ 654230 w 1575300"/>
              <a:gd name="connsiteY12" fmla="*/ 1520036 h 1575300"/>
              <a:gd name="connsiteX13" fmla="*/ 55266 w 1575300"/>
              <a:gd name="connsiteY13" fmla="*/ 921071 h 1575300"/>
              <a:gd name="connsiteX14" fmla="*/ 55266 w 1575300"/>
              <a:gd name="connsiteY14" fmla="*/ 654230 h 1575300"/>
              <a:gd name="connsiteX15" fmla="*/ 654230 w 1575300"/>
              <a:gd name="connsiteY15" fmla="*/ 55265 h 1575300"/>
              <a:gd name="connsiteX16" fmla="*/ 787651 w 1575300"/>
              <a:gd name="connsiteY16" fmla="*/ 0 h 157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75300" h="1575300">
                <a:moveTo>
                  <a:pt x="787651" y="0"/>
                </a:moveTo>
                <a:cubicBezTo>
                  <a:pt x="835939" y="0"/>
                  <a:pt x="884228" y="18422"/>
                  <a:pt x="921071" y="55265"/>
                </a:cubicBezTo>
                <a:lnTo>
                  <a:pt x="1160128" y="294322"/>
                </a:lnTo>
                <a:lnTo>
                  <a:pt x="1215891" y="238560"/>
                </a:lnTo>
                <a:lnTo>
                  <a:pt x="1155465" y="178134"/>
                </a:lnTo>
                <a:lnTo>
                  <a:pt x="1381469" y="193833"/>
                </a:lnTo>
                <a:lnTo>
                  <a:pt x="1397168" y="419837"/>
                </a:lnTo>
                <a:lnTo>
                  <a:pt x="1336742" y="359411"/>
                </a:lnTo>
                <a:lnTo>
                  <a:pt x="1280979" y="415174"/>
                </a:lnTo>
                <a:lnTo>
                  <a:pt x="1520036" y="654230"/>
                </a:lnTo>
                <a:cubicBezTo>
                  <a:pt x="1593722" y="727916"/>
                  <a:pt x="1593722" y="847385"/>
                  <a:pt x="1520036" y="921071"/>
                </a:cubicBezTo>
                <a:lnTo>
                  <a:pt x="921071" y="1520036"/>
                </a:lnTo>
                <a:cubicBezTo>
                  <a:pt x="847385" y="1593722"/>
                  <a:pt x="727916" y="1593722"/>
                  <a:pt x="654230" y="1520036"/>
                </a:cubicBezTo>
                <a:lnTo>
                  <a:pt x="55266" y="921071"/>
                </a:lnTo>
                <a:cubicBezTo>
                  <a:pt x="-18421" y="847385"/>
                  <a:pt x="-18421" y="727916"/>
                  <a:pt x="55266" y="654230"/>
                </a:cubicBezTo>
                <a:lnTo>
                  <a:pt x="654230" y="55265"/>
                </a:lnTo>
                <a:cubicBezTo>
                  <a:pt x="691073" y="18422"/>
                  <a:pt x="739362" y="0"/>
                  <a:pt x="78765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FFFFFF"/>
                </a:solidFill>
                <a:latin typeface="黑体" pitchFamily="49" charset="-122"/>
                <a:ea typeface="黑体" pitchFamily="49" charset="-122"/>
              </a:rPr>
              <a:t>贰</a:t>
            </a:r>
          </a:p>
        </p:txBody>
      </p:sp>
      <p:sp>
        <p:nvSpPr>
          <p:cNvPr id="53" name="MH_Text_2"/>
          <p:cNvSpPr/>
          <p:nvPr>
            <p:custDataLst>
              <p:tags r:id="rId9"/>
            </p:custDataLst>
          </p:nvPr>
        </p:nvSpPr>
        <p:spPr>
          <a:xfrm>
            <a:off x="3124200" y="5441293"/>
            <a:ext cx="3477079" cy="523220"/>
          </a:xfrm>
          <a:prstGeom prst="rect">
            <a:avLst/>
          </a:prstGeom>
          <a:noFill/>
        </p:spPr>
        <p:txBody>
          <a:bodyPr wrap="square" rtlCol="0">
            <a:spAutoFit/>
          </a:bodyPr>
          <a:lstStyle/>
          <a:p>
            <a:r>
              <a:rPr lang="zh-CN" altLang="en-US" sz="2800" b="1" dirty="0">
                <a:solidFill>
                  <a:srgbClr val="4D4A70"/>
                </a:solidFill>
                <a:latin typeface="黑体" pitchFamily="49" charset="-122"/>
                <a:ea typeface="黑体" pitchFamily="49" charset="-122"/>
              </a:rPr>
              <a:t>电子发票录入及查验</a:t>
            </a:r>
            <a:endParaRPr lang="en-US" altLang="zh-CN" sz="2800" b="1" dirty="0">
              <a:solidFill>
                <a:srgbClr val="4D4A70"/>
              </a:solidFill>
              <a:latin typeface="黑体" pitchFamily="49" charset="-122"/>
              <a:ea typeface="黑体" pitchFamily="49" charset="-122"/>
            </a:endParaRPr>
          </a:p>
        </p:txBody>
      </p:sp>
      <p:sp>
        <p:nvSpPr>
          <p:cNvPr id="13" name="文本框 12"/>
          <p:cNvSpPr txBox="1"/>
          <p:nvPr/>
        </p:nvSpPr>
        <p:spPr>
          <a:xfrm>
            <a:off x="1906154" y="671076"/>
            <a:ext cx="7326746" cy="584775"/>
          </a:xfrm>
          <a:prstGeom prst="rect">
            <a:avLst/>
          </a:prstGeom>
          <a:noFill/>
        </p:spPr>
        <p:txBody>
          <a:bodyPr wrap="square" rtlCol="0">
            <a:spAutoFit/>
          </a:bodyPr>
          <a:lstStyle/>
          <a:p>
            <a:r>
              <a:rPr lang="zh-CN" altLang="en-US" sz="3200" b="1" dirty="0">
                <a:solidFill>
                  <a:srgbClr val="4D4A70"/>
                </a:solidFill>
                <a:latin typeface="黑体" pitchFamily="49" charset="-122"/>
                <a:ea typeface="黑体" pitchFamily="49" charset="-122"/>
              </a:rPr>
              <a:t>网报系统即将上线</a:t>
            </a:r>
            <a:r>
              <a:rPr lang="zh-CN" altLang="en-US" sz="3200" b="1" dirty="0" smtClean="0">
                <a:solidFill>
                  <a:srgbClr val="4D4A70"/>
                </a:solidFill>
                <a:latin typeface="黑体" pitchFamily="49" charset="-122"/>
                <a:ea typeface="黑体" pitchFamily="49" charset="-122"/>
              </a:rPr>
              <a:t>功能</a:t>
            </a:r>
            <a:endParaRPr lang="zh-CN" altLang="en-US" sz="3200" b="1" dirty="0">
              <a:solidFill>
                <a:srgbClr val="4D4A70"/>
              </a:solidFill>
              <a:latin typeface="黑体" pitchFamily="49" charset="-122"/>
              <a:ea typeface="黑体" pitchFamily="49" charset="-122"/>
            </a:endParaRPr>
          </a:p>
        </p:txBody>
      </p:sp>
      <p:pic>
        <p:nvPicPr>
          <p:cNvPr id="14" name="图片 13" descr="墨迹3.png"/>
          <p:cNvPicPr>
            <a:picLocks noChangeAspect="1"/>
          </p:cNvPicPr>
          <p:nvPr/>
        </p:nvPicPr>
        <p:blipFill>
          <a:blip r:embed="rId11" cstate="print"/>
          <a:stretch>
            <a:fillRect/>
          </a:stretch>
        </p:blipFill>
        <p:spPr>
          <a:xfrm>
            <a:off x="672733" y="507248"/>
            <a:ext cx="1029025" cy="953563"/>
          </a:xfrm>
          <a:prstGeom prst="rect">
            <a:avLst/>
          </a:prstGeom>
        </p:spPr>
      </p:pic>
      <p:sp>
        <p:nvSpPr>
          <p:cNvPr id="15" name="文本框 14"/>
          <p:cNvSpPr txBox="1"/>
          <p:nvPr/>
        </p:nvSpPr>
        <p:spPr>
          <a:xfrm>
            <a:off x="981308" y="701853"/>
            <a:ext cx="613317" cy="523220"/>
          </a:xfrm>
          <a:prstGeom prst="rect">
            <a:avLst/>
          </a:prstGeom>
          <a:noFill/>
        </p:spPr>
        <p:txBody>
          <a:bodyPr wrap="square" rtlCol="0">
            <a:spAutoFit/>
          </a:bodyPr>
          <a:lstStyle/>
          <a:p>
            <a:r>
              <a:rPr lang="zh-CN" altLang="en-US" sz="2800" dirty="0">
                <a:solidFill>
                  <a:schemeClr val="bg1"/>
                </a:solidFill>
                <a:latin typeface="叶根友毛笔行书" panose="02010601030101010101" pitchFamily="2" charset="-122"/>
                <a:ea typeface="叶根友毛笔行书" panose="02010601030101010101" pitchFamily="2" charset="-122"/>
              </a:rPr>
              <a:t>伍</a:t>
            </a:r>
          </a:p>
        </p:txBody>
      </p:sp>
    </p:spTree>
    <p:custDataLst>
      <p:tags r:id="rId1"/>
    </p:custData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0" presetClass="entr" presetSubtype="0" decel="100000"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strVal val="#ppt_w+.3"/>
                                          </p:val>
                                        </p:tav>
                                        <p:tav tm="100000">
                                          <p:val>
                                            <p:strVal val="#ppt_w"/>
                                          </p:val>
                                        </p:tav>
                                      </p:tavLst>
                                    </p:anim>
                                    <p:anim calcmode="lin" valueType="num">
                                      <p:cBhvr>
                                        <p:cTn id="13" dur="500" fill="hold"/>
                                        <p:tgtEl>
                                          <p:spTgt spid="50"/>
                                        </p:tgtEl>
                                        <p:attrNameLst>
                                          <p:attrName>ppt_h</p:attrName>
                                        </p:attrNameLst>
                                      </p:cBhvr>
                                      <p:tavLst>
                                        <p:tav tm="0">
                                          <p:val>
                                            <p:strVal val="#ppt_h"/>
                                          </p:val>
                                        </p:tav>
                                        <p:tav tm="100000">
                                          <p:val>
                                            <p:strVal val="#ppt_h"/>
                                          </p:val>
                                        </p:tav>
                                      </p:tavLst>
                                    </p:anim>
                                    <p:animEffect transition="in" filter="fade">
                                      <p:cBhvr>
                                        <p:cTn id="14" dur="500"/>
                                        <p:tgtEl>
                                          <p:spTgt spid="50"/>
                                        </p:tgtEl>
                                      </p:cBhvr>
                                    </p:animEffect>
                                  </p:childTnLst>
                                </p:cTn>
                              </p:par>
                            </p:childTnLst>
                          </p:cTn>
                        </p:par>
                        <p:par>
                          <p:cTn id="15" fill="hold">
                            <p:stCondLst>
                              <p:cond delay="1000"/>
                            </p:stCondLst>
                            <p:childTnLst>
                              <p:par>
                                <p:cTn id="16" presetID="2" presetClass="entr" presetSubtype="12"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fill="hold"/>
                                        <p:tgtEl>
                                          <p:spTgt spid="35"/>
                                        </p:tgtEl>
                                        <p:attrNameLst>
                                          <p:attrName>ppt_x</p:attrName>
                                        </p:attrNameLst>
                                      </p:cBhvr>
                                      <p:tavLst>
                                        <p:tav tm="0">
                                          <p:val>
                                            <p:strVal val="0-#ppt_w/2"/>
                                          </p:val>
                                        </p:tav>
                                        <p:tav tm="100000">
                                          <p:val>
                                            <p:strVal val="#ppt_x"/>
                                          </p:val>
                                        </p:tav>
                                      </p:tavLst>
                                    </p:anim>
                                    <p:anim calcmode="lin" valueType="num">
                                      <p:cBhvr additive="base">
                                        <p:cTn id="19" dur="500" fill="hold"/>
                                        <p:tgtEl>
                                          <p:spTgt spid="3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50" presetClass="entr" presetSubtype="0" decel="100000"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strVal val="#ppt_w+.3"/>
                                          </p:val>
                                        </p:tav>
                                        <p:tav tm="100000">
                                          <p:val>
                                            <p:strVal val="#ppt_w"/>
                                          </p:val>
                                        </p:tav>
                                      </p:tavLst>
                                    </p:anim>
                                    <p:anim calcmode="lin" valueType="num">
                                      <p:cBhvr>
                                        <p:cTn id="24" dur="500" fill="hold"/>
                                        <p:tgtEl>
                                          <p:spTgt spid="53"/>
                                        </p:tgtEl>
                                        <p:attrNameLst>
                                          <p:attrName>ppt_h</p:attrName>
                                        </p:attrNameLst>
                                      </p:cBhvr>
                                      <p:tavLst>
                                        <p:tav tm="0">
                                          <p:val>
                                            <p:strVal val="#ppt_h"/>
                                          </p:val>
                                        </p:tav>
                                        <p:tav tm="100000">
                                          <p:val>
                                            <p:strVal val="#ppt_h"/>
                                          </p:val>
                                        </p:tav>
                                      </p:tavLst>
                                    </p:anim>
                                    <p:animEffect transition="in" filter="fade">
                                      <p:cBhvr>
                                        <p:cTn id="25" dur="500"/>
                                        <p:tgtEl>
                                          <p:spTgt spid="53"/>
                                        </p:tgtEl>
                                      </p:cBhvr>
                                    </p:animEffect>
                                  </p:childTnLst>
                                </p:cTn>
                              </p:par>
                            </p:childTnLst>
                          </p:cTn>
                        </p:par>
                        <p:par>
                          <p:cTn id="26" fill="hold">
                            <p:stCondLst>
                              <p:cond delay="2000"/>
                            </p:stCondLst>
                            <p:childTnLst>
                              <p:par>
                                <p:cTn id="27" presetID="2" presetClass="entr" presetSubtype="9"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0-#ppt_w/2"/>
                                          </p:val>
                                        </p:tav>
                                        <p:tav tm="100000">
                                          <p:val>
                                            <p:strVal val="#ppt_x"/>
                                          </p:val>
                                        </p:tav>
                                      </p:tavLst>
                                    </p:anim>
                                    <p:anim calcmode="lin" valueType="num">
                                      <p:cBhvr additive="base">
                                        <p:cTn id="30" dur="500" fill="hold"/>
                                        <p:tgtEl>
                                          <p:spTgt spid="36"/>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50" presetClass="entr" presetSubtype="0" decel="100000"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strVal val="#ppt_w+.3"/>
                                          </p:val>
                                        </p:tav>
                                        <p:tav tm="100000">
                                          <p:val>
                                            <p:strVal val="#ppt_w"/>
                                          </p:val>
                                        </p:tav>
                                      </p:tavLst>
                                    </p:anim>
                                    <p:anim calcmode="lin" valueType="num">
                                      <p:cBhvr>
                                        <p:cTn id="35" dur="500" fill="hold"/>
                                        <p:tgtEl>
                                          <p:spTgt spid="49"/>
                                        </p:tgtEl>
                                        <p:attrNameLst>
                                          <p:attrName>ppt_h</p:attrName>
                                        </p:attrNameLst>
                                      </p:cBhvr>
                                      <p:tavLst>
                                        <p:tav tm="0">
                                          <p:val>
                                            <p:strVal val="#ppt_h"/>
                                          </p:val>
                                        </p:tav>
                                        <p:tav tm="100000">
                                          <p:val>
                                            <p:strVal val="#ppt_h"/>
                                          </p:val>
                                        </p:tav>
                                      </p:tavLst>
                                    </p:anim>
                                    <p:animEffect transition="in" filter="fade">
                                      <p:cBhvr>
                                        <p:cTn id="36" dur="500"/>
                                        <p:tgtEl>
                                          <p:spTgt spid="49"/>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500" fill="hold"/>
                                        <p:tgtEl>
                                          <p:spTgt spid="48"/>
                                        </p:tgtEl>
                                        <p:attrNameLst>
                                          <p:attrName>ppt_w</p:attrName>
                                        </p:attrNameLst>
                                      </p:cBhvr>
                                      <p:tavLst>
                                        <p:tav tm="0">
                                          <p:val>
                                            <p:fltVal val="0"/>
                                          </p:val>
                                        </p:tav>
                                        <p:tav tm="100000">
                                          <p:val>
                                            <p:strVal val="#ppt_w"/>
                                          </p:val>
                                        </p:tav>
                                      </p:tavLst>
                                    </p:anim>
                                    <p:anim calcmode="lin" valueType="num">
                                      <p:cBhvr>
                                        <p:cTn id="41" dur="500" fill="hold"/>
                                        <p:tgtEl>
                                          <p:spTgt spid="48"/>
                                        </p:tgtEl>
                                        <p:attrNameLst>
                                          <p:attrName>ppt_h</p:attrName>
                                        </p:attrNameLst>
                                      </p:cBhvr>
                                      <p:tavLst>
                                        <p:tav tm="0">
                                          <p:val>
                                            <p:fltVal val="0"/>
                                          </p:val>
                                        </p:tav>
                                        <p:tav tm="100000">
                                          <p:val>
                                            <p:strVal val="#ppt_h"/>
                                          </p:val>
                                        </p:tav>
                                      </p:tavLst>
                                    </p:anim>
                                    <p:animEffect transition="in" filter="fade">
                                      <p:cBhvr>
                                        <p:cTn id="42" dur="500"/>
                                        <p:tgtEl>
                                          <p:spTgt spid="48"/>
                                        </p:tgtEl>
                                      </p:cBhvr>
                                    </p:animEffect>
                                  </p:childTnLst>
                                </p:cTn>
                              </p:par>
                            </p:childTnLst>
                          </p:cTn>
                        </p:par>
                        <p:par>
                          <p:cTn id="43" fill="hold">
                            <p:stCondLst>
                              <p:cond delay="3500"/>
                            </p:stCondLst>
                            <p:childTnLst>
                              <p:par>
                                <p:cTn id="44" presetID="50" presetClass="entr" presetSubtype="0" decel="10000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strVal val="#ppt_w+.3"/>
                                          </p:val>
                                        </p:tav>
                                        <p:tav tm="100000">
                                          <p:val>
                                            <p:strVal val="#ppt_w"/>
                                          </p:val>
                                        </p:tav>
                                      </p:tavLst>
                                    </p:anim>
                                    <p:anim calcmode="lin" valueType="num">
                                      <p:cBhvr>
                                        <p:cTn id="47" dur="500" fill="hold"/>
                                        <p:tgtEl>
                                          <p:spTgt spid="7"/>
                                        </p:tgtEl>
                                        <p:attrNameLst>
                                          <p:attrName>ppt_h</p:attrName>
                                        </p:attrNameLst>
                                      </p:cBhvr>
                                      <p:tavLst>
                                        <p:tav tm="0">
                                          <p:val>
                                            <p:strVal val="#ppt_h"/>
                                          </p:val>
                                        </p:tav>
                                        <p:tav tm="100000">
                                          <p:val>
                                            <p:strVal val="#ppt_h"/>
                                          </p:val>
                                        </p:tav>
                                      </p:tavLst>
                                    </p:anim>
                                    <p:animEffect transition="in" filter="fade">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9" grpId="0"/>
      <p:bldP spid="34" grpId="0" animBg="1"/>
      <p:bldP spid="50" grpId="0"/>
      <p:bldP spid="7" grpId="0"/>
      <p:bldP spid="48" grpId="0" animBg="1"/>
      <p:bldP spid="35" grpId="0" animBg="1"/>
      <p:bldP spid="5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566" y="0"/>
            <a:ext cx="12192000" cy="6858000"/>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83590" y="814517"/>
            <a:ext cx="8416493" cy="466663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3121745">
            <a:off x="1079569" y="3217295"/>
            <a:ext cx="4368383" cy="4342566"/>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121159" y="2862039"/>
            <a:ext cx="3589188" cy="4173714"/>
          </a:xfrm>
          <a:prstGeom prst="rect">
            <a:avLst/>
          </a:prstGeom>
        </p:spPr>
      </p:pic>
      <p:sp>
        <p:nvSpPr>
          <p:cNvPr id="9" name="文本框 8"/>
          <p:cNvSpPr txBox="1"/>
          <p:nvPr/>
        </p:nvSpPr>
        <p:spPr>
          <a:xfrm>
            <a:off x="4189537" y="2577459"/>
            <a:ext cx="4746332" cy="1446550"/>
          </a:xfrm>
          <a:prstGeom prst="rect">
            <a:avLst/>
          </a:prstGeom>
          <a:noFill/>
        </p:spPr>
        <p:txBody>
          <a:bodyPr wrap="square" rtlCol="0">
            <a:spAutoFit/>
          </a:bodyPr>
          <a:lstStyle/>
          <a:p>
            <a:r>
              <a:rPr lang="zh-CN" altLang="en-US" sz="8800" dirty="0" smtClean="0">
                <a:solidFill>
                  <a:srgbClr val="4D4A70"/>
                </a:solidFill>
                <a:effectLst>
                  <a:outerShdw blurRad="38100" dist="38100" dir="2700000" algn="tl">
                    <a:srgbClr val="000000">
                      <a:alpha val="43137"/>
                    </a:srgbClr>
                  </a:outerShdw>
                </a:effectLst>
                <a:latin typeface="黑体" pitchFamily="49" charset="-122"/>
                <a:ea typeface="黑体" pitchFamily="49" charset="-122"/>
              </a:rPr>
              <a:t>谢  谢</a:t>
            </a:r>
            <a:endParaRPr lang="zh-CN" altLang="en-US" sz="8800" dirty="0">
              <a:solidFill>
                <a:srgbClr val="4D4A70"/>
              </a:solidFill>
              <a:effectLst>
                <a:outerShdw blurRad="38100" dist="38100" dir="2700000" algn="tl">
                  <a:srgbClr val="000000">
                    <a:alpha val="43137"/>
                  </a:srgbClr>
                </a:outerShdw>
              </a:effectLst>
              <a:latin typeface="黑体" pitchFamily="49" charset="-122"/>
              <a:ea typeface="黑体" pitchFamily="49" charset="-122"/>
            </a:endParaRPr>
          </a:p>
        </p:txBody>
      </p:sp>
      <p:pic>
        <p:nvPicPr>
          <p:cNvPr id="10" name="图片 9"/>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724292" y="2828918"/>
            <a:ext cx="3589188" cy="4173714"/>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childTnLst>
                          </p:cTn>
                        </p:par>
                        <p:par>
                          <p:cTn id="11" fill="hold">
                            <p:stCondLst>
                              <p:cond delay="500"/>
                            </p:stCondLst>
                            <p:childTnLst>
                              <p:par>
                                <p:cTn id="12" presetID="16" presetClass="entr" presetSubtype="37"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outVertical)">
                                      <p:cBhvr>
                                        <p:cTn id="14" dur="500"/>
                                        <p:tgtEl>
                                          <p:spTgt spid="8"/>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78872" y="5339949"/>
            <a:ext cx="425221" cy="1081459"/>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726878">
            <a:off x="10466572" y="4896135"/>
            <a:ext cx="1393453" cy="1969088"/>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365210" y="103593"/>
            <a:ext cx="1427324" cy="1265463"/>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9077087" y="-331009"/>
            <a:ext cx="3379404" cy="2535941"/>
          </a:xfrm>
          <a:prstGeom prst="rect">
            <a:avLst/>
          </a:prstGeom>
        </p:spPr>
      </p:pic>
      <p:sp>
        <p:nvSpPr>
          <p:cNvPr id="14" name="Rectangle 3"/>
          <p:cNvSpPr txBox="1">
            <a:spLocks noChangeArrowheads="1"/>
          </p:cNvSpPr>
          <p:nvPr/>
        </p:nvSpPr>
        <p:spPr>
          <a:xfrm>
            <a:off x="1397000" y="1031875"/>
            <a:ext cx="8788400" cy="18256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just">
              <a:lnSpc>
                <a:spcPct val="100000"/>
              </a:lnSpc>
              <a:buFont typeface="Wingdings" pitchFamily="2" charset="2"/>
              <a:buNone/>
            </a:pPr>
            <a:r>
              <a:rPr lang="zh-CN" altLang="en-US" dirty="0" smtClean="0">
                <a:solidFill>
                  <a:srgbClr val="4D4A70"/>
                </a:solidFill>
                <a:latin typeface="黑体" pitchFamily="49" charset="-122"/>
                <a:ea typeface="黑体" pitchFamily="49" charset="-122"/>
              </a:rPr>
              <a:t>  </a:t>
            </a:r>
            <a:r>
              <a:rPr lang="en-US" altLang="zh-CN" dirty="0" smtClean="0">
                <a:solidFill>
                  <a:srgbClr val="4D4A70"/>
                </a:solidFill>
                <a:latin typeface="黑体" pitchFamily="49" charset="-122"/>
                <a:ea typeface="黑体" pitchFamily="49" charset="-122"/>
              </a:rPr>
              <a:t>2019</a:t>
            </a:r>
            <a:r>
              <a:rPr lang="zh-CN" altLang="en-US" dirty="0" smtClean="0">
                <a:solidFill>
                  <a:srgbClr val="4D4A70"/>
                </a:solidFill>
                <a:latin typeface="黑体" pitchFamily="49" charset="-122"/>
                <a:ea typeface="黑体" pitchFamily="49" charset="-122"/>
              </a:rPr>
              <a:t>年</a:t>
            </a:r>
            <a:r>
              <a:rPr lang="en-US" altLang="zh-CN" dirty="0" smtClean="0">
                <a:solidFill>
                  <a:srgbClr val="4D4A70"/>
                </a:solidFill>
                <a:latin typeface="黑体" pitchFamily="49" charset="-122"/>
                <a:ea typeface="黑体" pitchFamily="49" charset="-122"/>
              </a:rPr>
              <a:t>1</a:t>
            </a:r>
            <a:r>
              <a:rPr lang="zh-CN" altLang="en-US" dirty="0" smtClean="0">
                <a:solidFill>
                  <a:srgbClr val="4D4A70"/>
                </a:solidFill>
                <a:latin typeface="黑体" pitchFamily="49" charset="-122"/>
                <a:ea typeface="黑体" pitchFamily="49" charset="-122"/>
              </a:rPr>
              <a:t>月</a:t>
            </a:r>
            <a:r>
              <a:rPr lang="en-US" altLang="zh-CN" dirty="0" smtClean="0">
                <a:solidFill>
                  <a:srgbClr val="4D4A70"/>
                </a:solidFill>
                <a:latin typeface="黑体" pitchFamily="49" charset="-122"/>
                <a:ea typeface="黑体" pitchFamily="49" charset="-122"/>
              </a:rPr>
              <a:t>1</a:t>
            </a:r>
            <a:r>
              <a:rPr lang="zh-CN" altLang="en-US" dirty="0" smtClean="0">
                <a:solidFill>
                  <a:srgbClr val="4D4A70"/>
                </a:solidFill>
                <a:latin typeface="黑体" pitchFamily="49" charset="-122"/>
                <a:ea typeface="黑体" pitchFamily="49" charset="-122"/>
              </a:rPr>
              <a:t>日起，政府会计准则制度在全国各级各类行政事业单位全面施行。根据制度的核算要求，学校财务核算进行了重大调整，我校对网上报销系统同步进行升级更新。</a:t>
            </a:r>
            <a:endParaRPr lang="en-US" altLang="zh-CN" dirty="0" smtClean="0">
              <a:solidFill>
                <a:srgbClr val="4D4A70"/>
              </a:solidFill>
              <a:latin typeface="黑体" pitchFamily="49" charset="-122"/>
              <a:ea typeface="黑体" pitchFamily="49" charset="-122"/>
            </a:endParaRPr>
          </a:p>
          <a:p>
            <a:pPr marL="0" algn="just">
              <a:lnSpc>
                <a:spcPct val="80000"/>
              </a:lnSpc>
              <a:buFont typeface="Wingdings" pitchFamily="2" charset="2"/>
              <a:buNone/>
            </a:pPr>
            <a:r>
              <a:rPr lang="en-US" altLang="zh-CN" dirty="0" smtClean="0">
                <a:solidFill>
                  <a:srgbClr val="4D4A70"/>
                </a:solidFill>
                <a:latin typeface="黑体" pitchFamily="49" charset="-122"/>
                <a:ea typeface="黑体" pitchFamily="49" charset="-122"/>
              </a:rPr>
              <a:t>   </a:t>
            </a:r>
            <a:endParaRPr lang="zh-CN" altLang="en-US" dirty="0" smtClean="0">
              <a:solidFill>
                <a:srgbClr val="4D4A70"/>
              </a:solidFill>
              <a:latin typeface="黑体" pitchFamily="49" charset="-122"/>
              <a:ea typeface="黑体" pitchFamily="49" charset="-122"/>
            </a:endParaRPr>
          </a:p>
        </p:txBody>
      </p:sp>
      <p:pic>
        <p:nvPicPr>
          <p:cNvPr id="15" name="Picture 7" descr="http://img4.imgtn.bdimg.com/it/u=377052806,4110150330&amp;fm=11&amp;gp=0.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888299" y="2941608"/>
            <a:ext cx="8056964" cy="347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257429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arn(inVertical)">
                                      <p:cBhvr>
                                        <p:cTn id="17" dur="500"/>
                                        <p:tgtEl>
                                          <p:spTgt spid="24"/>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248614" y="2374545"/>
            <a:ext cx="7943386"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lnSpc>
                <a:spcPct val="130000"/>
              </a:lnSpc>
              <a:defRPr/>
            </a:pPr>
            <a:endParaRPr lang="zh-CN" altLang="en-US" kern="0" dirty="0">
              <a:solidFill>
                <a:srgbClr val="1C1C1C"/>
              </a:solidFill>
              <a:cs typeface="Arial" panose="020B0604020202020204" pitchFamily="34" charset="0"/>
            </a:endParaRPr>
          </a:p>
        </p:txBody>
      </p:sp>
      <p:sp>
        <p:nvSpPr>
          <p:cNvPr id="6" name="矩形 5"/>
          <p:cNvSpPr/>
          <p:nvPr/>
        </p:nvSpPr>
        <p:spPr>
          <a:xfrm>
            <a:off x="0" y="2374545"/>
            <a:ext cx="1806498" cy="2352907"/>
          </a:xfrm>
          <a:prstGeom prst="rect">
            <a:avLst/>
          </a:prstGeom>
          <a:solidFill>
            <a:srgbClr val="4D4A7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1683835" y="1070517"/>
            <a:ext cx="3261597" cy="3792772"/>
          </a:xfrm>
          <a:prstGeom prst="rect">
            <a:avLst/>
          </a:prstGeom>
        </p:spPr>
      </p:pic>
      <p:sp>
        <p:nvSpPr>
          <p:cNvPr id="7" name="文本框 6"/>
          <p:cNvSpPr txBox="1"/>
          <p:nvPr/>
        </p:nvSpPr>
        <p:spPr>
          <a:xfrm>
            <a:off x="549952" y="3089333"/>
            <a:ext cx="909793" cy="1015663"/>
          </a:xfrm>
          <a:prstGeom prst="rect">
            <a:avLst/>
          </a:prstGeom>
          <a:noFill/>
        </p:spPr>
        <p:txBody>
          <a:bodyPr wrap="square" rtlCol="0">
            <a:spAutoFit/>
          </a:bodyPr>
          <a:lstStyle/>
          <a:p>
            <a:r>
              <a:rPr lang="zh-CN" altLang="en-US" sz="6000" dirty="0">
                <a:solidFill>
                  <a:schemeClr val="bg1"/>
                </a:solidFill>
                <a:latin typeface="黑体" pitchFamily="49" charset="-122"/>
                <a:ea typeface="黑体" pitchFamily="49" charset="-122"/>
              </a:rPr>
              <a:t>贰</a:t>
            </a:r>
          </a:p>
        </p:txBody>
      </p:sp>
      <p:sp>
        <p:nvSpPr>
          <p:cNvPr id="8" name="矩形 7"/>
          <p:cNvSpPr/>
          <p:nvPr/>
        </p:nvSpPr>
        <p:spPr>
          <a:xfrm>
            <a:off x="4544723" y="2934277"/>
            <a:ext cx="6340197" cy="1122423"/>
          </a:xfrm>
          <a:prstGeom prst="rect">
            <a:avLst/>
          </a:prstGeom>
        </p:spPr>
        <p:txBody>
          <a:bodyPr wrap="none">
            <a:spAutoFit/>
          </a:bodyPr>
          <a:lstStyle/>
          <a:p>
            <a:pPr algn="ctr">
              <a:lnSpc>
                <a:spcPct val="130000"/>
              </a:lnSpc>
              <a:defRPr/>
            </a:pPr>
            <a:r>
              <a:rPr lang="zh-CN" altLang="en-US" sz="6000" kern="0" dirty="0" smtClean="0">
                <a:solidFill>
                  <a:schemeClr val="bg1"/>
                </a:solidFill>
                <a:latin typeface="黑体" pitchFamily="49" charset="-122"/>
                <a:ea typeface="黑体" pitchFamily="49" charset="-122"/>
                <a:cs typeface="Arial" panose="020B0604020202020204" pitchFamily="34" charset="0"/>
              </a:rPr>
              <a:t>简要介绍填报流程</a:t>
            </a:r>
            <a:endParaRPr lang="zh-CN" altLang="en-US" sz="6000" kern="0" dirty="0">
              <a:solidFill>
                <a:schemeClr val="bg1"/>
              </a:solidFill>
              <a:latin typeface="黑体" pitchFamily="49" charset="-122"/>
              <a:ea typeface="黑体" pitchFamily="49" charset="-122"/>
              <a:cs typeface="Arial" panose="020B0604020202020204" pitchFamily="34" charset="0"/>
            </a:endParaRPr>
          </a:p>
        </p:txBody>
      </p:sp>
    </p:spTree>
    <p:extLst>
      <p:ext uri="{BB962C8B-B14F-4D97-AF65-F5344CB8AC3E}">
        <p14:creationId xmlns:p14="http://schemas.microsoft.com/office/powerpoint/2010/main" xmlns="" val="150402838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2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par>
                          <p:cTn id="17" fill="hold">
                            <p:stCondLst>
                              <p:cond delay="1200"/>
                            </p:stCondLst>
                            <p:childTnLst>
                              <p:par>
                                <p:cTn id="18" presetID="37"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anim calcmode="lin" valueType="num">
                                      <p:cBhvr>
                                        <p:cTn id="21" dur="500" fill="hold"/>
                                        <p:tgtEl>
                                          <p:spTgt spid="7"/>
                                        </p:tgtEl>
                                        <p:attrNameLst>
                                          <p:attrName>ppt_x</p:attrName>
                                        </p:attrNameLst>
                                      </p:cBhvr>
                                      <p:tavLst>
                                        <p:tav tm="0">
                                          <p:val>
                                            <p:strVal val="#ppt_x"/>
                                          </p:val>
                                        </p:tav>
                                        <p:tav tm="100000">
                                          <p:val>
                                            <p:strVal val="#ppt_x"/>
                                          </p:val>
                                        </p:tav>
                                      </p:tavLst>
                                    </p:anim>
                                    <p:anim calcmode="lin" valueType="num">
                                      <p:cBhvr>
                                        <p:cTn id="22" dur="450" decel="100000" fill="hold"/>
                                        <p:tgtEl>
                                          <p:spTgt spid="7"/>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24" fill="hold">
                            <p:stCondLst>
                              <p:cond delay="1700"/>
                            </p:stCondLst>
                            <p:childTnLst>
                              <p:par>
                                <p:cTn id="25" presetID="50" presetClass="entr" presetSubtype="0" decel="10000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strVal val="#ppt_w+.3"/>
                                          </p:val>
                                        </p:tav>
                                        <p:tav tm="100000">
                                          <p:val>
                                            <p:strVal val="#ppt_w"/>
                                          </p:val>
                                        </p:tav>
                                      </p:tavLst>
                                    </p:anim>
                                    <p:anim calcmode="lin" valueType="num">
                                      <p:cBhvr>
                                        <p:cTn id="28" dur="500" fill="hold"/>
                                        <p:tgtEl>
                                          <p:spTgt spid="8"/>
                                        </p:tgtEl>
                                        <p:attrNameLst>
                                          <p:attrName>ppt_h</p:attrName>
                                        </p:attrNameLst>
                                      </p:cBhvr>
                                      <p:tavLst>
                                        <p:tav tm="0">
                                          <p:val>
                                            <p:strVal val="#ppt_h"/>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8195" name="Rectangle 2"/>
          <p:cNvSpPr>
            <a:spLocks noGrp="1" noChangeArrowheads="1"/>
          </p:cNvSpPr>
          <p:nvPr>
            <p:ph type="title"/>
          </p:nvPr>
        </p:nvSpPr>
        <p:spPr>
          <a:xfrm>
            <a:off x="1007534" y="569913"/>
            <a:ext cx="9567333" cy="633412"/>
          </a:xfrm>
        </p:spPr>
        <p:txBody>
          <a:bodyPr/>
          <a:lstStyle/>
          <a:p>
            <a:pPr eaLnBrk="1" hangingPunct="1"/>
            <a:r>
              <a:rPr lang="en-US" altLang="zh-CN" sz="4000" b="1" dirty="0" smtClean="0">
                <a:latin typeface="黑体" pitchFamily="49" charset="-122"/>
                <a:ea typeface="黑体" pitchFamily="49" charset="-122"/>
              </a:rPr>
              <a:t>2.1 </a:t>
            </a:r>
            <a:r>
              <a:rPr lang="zh-CN" altLang="en-US" sz="4000" b="1" dirty="0" smtClean="0">
                <a:latin typeface="黑体" pitchFamily="49" charset="-122"/>
                <a:ea typeface="黑体" pitchFamily="49" charset="-122"/>
              </a:rPr>
              <a:t>菜单界面</a:t>
            </a:r>
          </a:p>
        </p:txBody>
      </p:sp>
      <p:pic>
        <p:nvPicPr>
          <p:cNvPr id="1028" name="Picture 4"/>
          <p:cNvPicPr>
            <a:picLocks noChangeAspect="1" noChangeArrowheads="1"/>
          </p:cNvPicPr>
          <p:nvPr/>
        </p:nvPicPr>
        <p:blipFill>
          <a:blip r:embed="rId3" cstate="print"/>
          <a:srcRect/>
          <a:stretch>
            <a:fillRect/>
          </a:stretch>
        </p:blipFill>
        <p:spPr bwMode="auto">
          <a:xfrm>
            <a:off x="693683" y="1224605"/>
            <a:ext cx="10815145" cy="5176195"/>
          </a:xfrm>
          <a:prstGeom prst="rect">
            <a:avLst/>
          </a:prstGeom>
          <a:noFill/>
          <a:ln w="9525">
            <a:noFill/>
            <a:miter lim="800000"/>
            <a:headEnd/>
            <a:tailEnd/>
          </a:ln>
        </p:spPr>
      </p:pic>
    </p:spTree>
    <p:extLst>
      <p:ext uri="{BB962C8B-B14F-4D97-AF65-F5344CB8AC3E}">
        <p14:creationId xmlns:p14="http://schemas.microsoft.com/office/powerpoint/2010/main" xmlns="" val="3242059042"/>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9219" name="Rectangle 2"/>
          <p:cNvSpPr>
            <a:spLocks noGrp="1" noChangeArrowheads="1"/>
          </p:cNvSpPr>
          <p:nvPr>
            <p:ph type="title"/>
          </p:nvPr>
        </p:nvSpPr>
        <p:spPr>
          <a:xfrm>
            <a:off x="1007534" y="569913"/>
            <a:ext cx="9567333" cy="633412"/>
          </a:xfrm>
        </p:spPr>
        <p:txBody>
          <a:bodyPr/>
          <a:lstStyle/>
          <a:p>
            <a:r>
              <a:rPr lang="en-US" altLang="zh-CN" sz="4000" b="1" dirty="0">
                <a:latin typeface="黑体" pitchFamily="49" charset="-122"/>
                <a:ea typeface="黑体" pitchFamily="49" charset="-122"/>
              </a:rPr>
              <a:t>2.2 </a:t>
            </a:r>
            <a:r>
              <a:rPr lang="zh-CN" altLang="en-US" sz="4000" b="1" dirty="0">
                <a:latin typeface="黑体" pitchFamily="49" charset="-122"/>
                <a:ea typeface="黑体" pitchFamily="49" charset="-122"/>
              </a:rPr>
              <a:t>选择项目</a:t>
            </a:r>
          </a:p>
        </p:txBody>
      </p:sp>
      <p:pic>
        <p:nvPicPr>
          <p:cNvPr id="9220" name="Picture 2" descr="C:\Users\Administrator\Desktop\网报系统截图\选择项目.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6165" y="1371600"/>
            <a:ext cx="10824635" cy="548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11965024"/>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0243"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2.3 </a:t>
            </a:r>
            <a:r>
              <a:rPr lang="zh-CN" altLang="en-US" sz="4000" b="1">
                <a:latin typeface="黑体" pitchFamily="49" charset="-122"/>
                <a:ea typeface="黑体" pitchFamily="49" charset="-122"/>
              </a:rPr>
              <a:t>免授权项目列表</a:t>
            </a:r>
          </a:p>
        </p:txBody>
      </p:sp>
      <p:pic>
        <p:nvPicPr>
          <p:cNvPr id="10244" name="Picture 2" descr="C:\Users\Administrator\Desktop\网报系统截图\免授权项目列表.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6166" y="1358900"/>
            <a:ext cx="10875434" cy="528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96768209"/>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AutoShape 4"/>
          <p:cNvSpPr>
            <a:spLocks noChangeArrowheads="1"/>
          </p:cNvSpPr>
          <p:nvPr/>
        </p:nvSpPr>
        <p:spPr bwMode="auto">
          <a:xfrm>
            <a:off x="431800" y="549275"/>
            <a:ext cx="575733" cy="655638"/>
          </a:xfrm>
          <a:prstGeom prst="star4">
            <a:avLst>
              <a:gd name="adj" fmla="val 12500"/>
            </a:avLst>
          </a:prstGeom>
          <a:solidFill>
            <a:srgbClr val="FFFFFF"/>
          </a:solidFill>
          <a:ln w="12700" cap="sq" algn="ctr">
            <a:solidFill>
              <a:schemeClr val="bg1"/>
            </a:solidFill>
            <a:miter lim="800000"/>
            <a:headEnd/>
            <a:tailEnd/>
          </a:ln>
        </p:spPr>
        <p:txBody>
          <a:bodyPr wrap="none" anchor="ctr"/>
          <a:lstStyle/>
          <a:p>
            <a:pPr algn="ctr">
              <a:spcBef>
                <a:spcPct val="0"/>
              </a:spcBef>
              <a:buClrTx/>
              <a:buFontTx/>
              <a:buNone/>
            </a:pPr>
            <a:endParaRPr lang="zh-CN" altLang="en-US" b="0">
              <a:latin typeface="Tahoma" pitchFamily="34" charset="0"/>
            </a:endParaRPr>
          </a:p>
        </p:txBody>
      </p:sp>
      <p:sp>
        <p:nvSpPr>
          <p:cNvPr id="11267" name="Rectangle 2"/>
          <p:cNvSpPr>
            <a:spLocks noGrp="1" noChangeArrowheads="1"/>
          </p:cNvSpPr>
          <p:nvPr>
            <p:ph type="title"/>
          </p:nvPr>
        </p:nvSpPr>
        <p:spPr>
          <a:xfrm>
            <a:off x="1007534" y="569913"/>
            <a:ext cx="9567333" cy="633412"/>
          </a:xfrm>
        </p:spPr>
        <p:txBody>
          <a:bodyPr/>
          <a:lstStyle/>
          <a:p>
            <a:r>
              <a:rPr lang="en-US" altLang="zh-CN" sz="4000" b="1">
                <a:latin typeface="黑体" pitchFamily="49" charset="-122"/>
                <a:ea typeface="黑体" pitchFamily="49" charset="-122"/>
              </a:rPr>
              <a:t>2.4 </a:t>
            </a:r>
            <a:r>
              <a:rPr lang="zh-CN" altLang="en-US" sz="4000" b="1">
                <a:latin typeface="黑体" pitchFamily="49" charset="-122"/>
                <a:ea typeface="黑体" pitchFamily="49" charset="-122"/>
              </a:rPr>
              <a:t>选择模板</a:t>
            </a:r>
          </a:p>
        </p:txBody>
      </p:sp>
      <p:pic>
        <p:nvPicPr>
          <p:cNvPr id="11268" name="Picture 2" descr="C:\Users\Administrator\Desktop\网报系统截图\选择模板.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9665" y="1230313"/>
            <a:ext cx="10786535" cy="538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32387216"/>
      </p:ext>
    </p:extLst>
  </p:cSld>
  <p:clrMapOvr>
    <a:masterClrMapping/>
  </p:clrMapOvr>
  <p:transition spd="slow">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70512150653"/>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70512150653"/>
  <p:tag name="MH_LIBRARY" val="GRAPHIC"/>
  <p:tag name="MH_TYPE" val="SubTitl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70512150653"/>
  <p:tag name="MH_LIBRARY" val="GRAPHIC"/>
  <p:tag name="MH_TYPE" val="Text"/>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70512150653"/>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512150653"/>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512150653"/>
  <p:tag name="MH_LIBRARY" val="GRAPHIC"/>
  <p:tag name="MH_TYPE" val="Text"/>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70512150653"/>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70512150653"/>
  <p:tag name="MH_LIBRARY" val="GRAPHIC"/>
  <p:tag name="MH_TYPE" val="SubTitle"/>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512150653"/>
  <p:tag name="MH_LIBRARY" val="GRAPHIC"/>
  <p:tag name="MH_TYPE" val="Text"/>
  <p:tag name="MH_ORDER" val="2"/>
</p:tagLst>
</file>

<file path=ppt/theme/theme1.xml><?xml version="1.0" encoding="utf-8"?>
<a:theme xmlns:a="http://schemas.openxmlformats.org/drawingml/2006/main" name="Office 主题​​">
  <a:themeElements>
    <a:clrScheme name="自定义 13">
      <a:dk1>
        <a:sysClr val="windowText" lastClr="000000"/>
      </a:dk1>
      <a:lt1>
        <a:sysClr val="window" lastClr="FFFFFF"/>
      </a:lt1>
      <a:dk2>
        <a:srgbClr val="44546A"/>
      </a:dk2>
      <a:lt2>
        <a:srgbClr val="E7E6E6"/>
      </a:lt2>
      <a:accent1>
        <a:srgbClr val="0C0C0C"/>
      </a:accent1>
      <a:accent2>
        <a:srgbClr val="3F3F3F"/>
      </a:accent2>
      <a:accent3>
        <a:srgbClr val="7F7F7F"/>
      </a:accent3>
      <a:accent4>
        <a:srgbClr val="A5A5A5"/>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1179</TotalTime>
  <Words>5725</Words>
  <Application>Microsoft Office PowerPoint</Application>
  <PresentationFormat>自定义</PresentationFormat>
  <Paragraphs>187</Paragraphs>
  <Slides>33</Slides>
  <Notes>24</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幻灯片 1</vt:lpstr>
      <vt:lpstr>幻灯片 2</vt:lpstr>
      <vt:lpstr>幻灯片 3</vt:lpstr>
      <vt:lpstr>幻灯片 4</vt:lpstr>
      <vt:lpstr>幻灯片 5</vt:lpstr>
      <vt:lpstr>2.1 菜单界面</vt:lpstr>
      <vt:lpstr>2.2 选择项目</vt:lpstr>
      <vt:lpstr>2.3 免授权项目列表</vt:lpstr>
      <vt:lpstr>2.4 选择模板</vt:lpstr>
      <vt:lpstr>2.5 填写基本信息</vt:lpstr>
      <vt:lpstr>2.6 填写报销详情</vt:lpstr>
      <vt:lpstr>2.7 选择支付方式（一）</vt:lpstr>
      <vt:lpstr>2.7 选择支付方式（二）</vt:lpstr>
      <vt:lpstr>2.8 项目开支分配</vt:lpstr>
      <vt:lpstr>2.9 提交页面</vt:lpstr>
      <vt:lpstr>2.10 打印确认单</vt:lpstr>
      <vt:lpstr>2.11 网报确认单</vt:lpstr>
      <vt:lpstr>2.12 修改及删除网报单</vt:lpstr>
      <vt:lpstr>幻灯片 19</vt:lpstr>
      <vt:lpstr>3.1 推荐使用浏览器</vt:lpstr>
      <vt:lpstr>3.2 修改浏览器的模式</vt:lpstr>
      <vt:lpstr>3.3 差旅费行程</vt:lpstr>
      <vt:lpstr>3.4 借款人</vt:lpstr>
      <vt:lpstr>3.5 超预算控制</vt:lpstr>
      <vt:lpstr>3.6 内转业务也需填写支付信息</vt:lpstr>
      <vt:lpstr>3.7 薪酬网报单取消委托</vt:lpstr>
      <vt:lpstr>幻灯片 27</vt:lpstr>
      <vt:lpstr>4.1 新的记账凭证模板</vt:lpstr>
      <vt:lpstr>4.2 新的面报单模板</vt:lpstr>
      <vt:lpstr>4.3 新的粘贴发票规范</vt:lpstr>
      <vt:lpstr>幻灯片 31</vt:lpstr>
      <vt:lpstr>幻灯片 32</vt:lpstr>
      <vt:lpstr>幻灯片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admin013512</dc:creator>
  <cp:lastModifiedBy>刘阳</cp:lastModifiedBy>
  <cp:revision>75</cp:revision>
  <dcterms:created xsi:type="dcterms:W3CDTF">2017-04-10T06:16:00Z</dcterms:created>
  <dcterms:modified xsi:type="dcterms:W3CDTF">2019-01-09T04:13:15Z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2052-10.1.0.6466</vt:lpwstr>
  </property>
</Properties>
</file>